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314" r:id="rId3"/>
    <p:sldId id="256" r:id="rId4"/>
    <p:sldId id="268" r:id="rId5"/>
    <p:sldId id="281" r:id="rId6"/>
    <p:sldId id="274" r:id="rId7"/>
    <p:sldId id="269" r:id="rId8"/>
    <p:sldId id="282" r:id="rId9"/>
    <p:sldId id="271" r:id="rId10"/>
    <p:sldId id="288" r:id="rId11"/>
    <p:sldId id="278" r:id="rId12"/>
    <p:sldId id="277" r:id="rId13"/>
    <p:sldId id="276" r:id="rId14"/>
    <p:sldId id="273" r:id="rId15"/>
    <p:sldId id="272" r:id="rId16"/>
    <p:sldId id="310" r:id="rId17"/>
    <p:sldId id="270" r:id="rId18"/>
    <p:sldId id="275" r:id="rId19"/>
    <p:sldId id="287" r:id="rId20"/>
    <p:sldId id="285" r:id="rId21"/>
    <p:sldId id="283" r:id="rId22"/>
    <p:sldId id="286" r:id="rId23"/>
    <p:sldId id="289" r:id="rId24"/>
    <p:sldId id="292" r:id="rId25"/>
    <p:sldId id="291" r:id="rId26"/>
    <p:sldId id="290" r:id="rId27"/>
    <p:sldId id="284" r:id="rId28"/>
    <p:sldId id="296" r:id="rId29"/>
    <p:sldId id="295" r:id="rId30"/>
    <p:sldId id="297" r:id="rId31"/>
    <p:sldId id="294" r:id="rId32"/>
    <p:sldId id="293" r:id="rId33"/>
    <p:sldId id="301" r:id="rId34"/>
    <p:sldId id="300" r:id="rId35"/>
    <p:sldId id="299" r:id="rId36"/>
    <p:sldId id="298" r:id="rId37"/>
    <p:sldId id="306" r:id="rId38"/>
    <p:sldId id="304" r:id="rId39"/>
    <p:sldId id="305" r:id="rId40"/>
    <p:sldId id="303" r:id="rId41"/>
    <p:sldId id="307" r:id="rId42"/>
    <p:sldId id="302" r:id="rId43"/>
    <p:sldId id="341" r:id="rId44"/>
    <p:sldId id="318" r:id="rId45"/>
    <p:sldId id="320" r:id="rId46"/>
    <p:sldId id="319" r:id="rId47"/>
    <p:sldId id="324" r:id="rId48"/>
    <p:sldId id="323" r:id="rId49"/>
    <p:sldId id="322" r:id="rId50"/>
    <p:sldId id="321" r:id="rId51"/>
    <p:sldId id="326" r:id="rId52"/>
    <p:sldId id="330" r:id="rId53"/>
    <p:sldId id="329" r:id="rId54"/>
    <p:sldId id="331" r:id="rId55"/>
    <p:sldId id="340" r:id="rId56"/>
  </p:sldIdLst>
  <p:sldSz cx="9144000" cy="6858000" type="screen4x3"/>
  <p:notesSz cx="6813550" cy="99488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C4FB871-47A1-482E-AB7F-A6C42C92450C}">
          <p14:sldIdLst>
            <p14:sldId id="279"/>
            <p14:sldId id="314"/>
            <p14:sldId id="256"/>
            <p14:sldId id="268"/>
            <p14:sldId id="281"/>
            <p14:sldId id="274"/>
            <p14:sldId id="269"/>
            <p14:sldId id="282"/>
            <p14:sldId id="271"/>
            <p14:sldId id="288"/>
            <p14:sldId id="278"/>
            <p14:sldId id="277"/>
            <p14:sldId id="276"/>
            <p14:sldId id="273"/>
            <p14:sldId id="272"/>
            <p14:sldId id="310"/>
            <p14:sldId id="270"/>
            <p14:sldId id="275"/>
            <p14:sldId id="287"/>
            <p14:sldId id="285"/>
            <p14:sldId id="283"/>
            <p14:sldId id="286"/>
            <p14:sldId id="289"/>
            <p14:sldId id="292"/>
            <p14:sldId id="291"/>
            <p14:sldId id="290"/>
            <p14:sldId id="284"/>
            <p14:sldId id="296"/>
            <p14:sldId id="295"/>
            <p14:sldId id="297"/>
            <p14:sldId id="294"/>
            <p14:sldId id="293"/>
            <p14:sldId id="301"/>
            <p14:sldId id="300"/>
            <p14:sldId id="299"/>
            <p14:sldId id="298"/>
            <p14:sldId id="306"/>
            <p14:sldId id="304"/>
            <p14:sldId id="305"/>
            <p14:sldId id="303"/>
            <p14:sldId id="307"/>
            <p14:sldId id="302"/>
            <p14:sldId id="341"/>
            <p14:sldId id="318"/>
          </p14:sldIdLst>
        </p14:section>
        <p14:section name="Раздел без заголовка" id="{12F0C14D-92E4-4C96-AA18-CBCDD1946678}">
          <p14:sldIdLst>
            <p14:sldId id="320"/>
            <p14:sldId id="319"/>
            <p14:sldId id="324"/>
            <p14:sldId id="323"/>
            <p14:sldId id="322"/>
            <p14:sldId id="321"/>
            <p14:sldId id="326"/>
            <p14:sldId id="330"/>
            <p14:sldId id="329"/>
            <p14:sldId id="331"/>
            <p14:sldId id="340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22017-2D70-4637-B35B-434427E95148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A2488-C00F-42B9-AB53-5AD2D3D939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22017-2D70-4637-B35B-434427E95148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A2488-C00F-42B9-AB53-5AD2D3D939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22017-2D70-4637-B35B-434427E95148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A2488-C00F-42B9-AB53-5AD2D3D939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22017-2D70-4637-B35B-434427E95148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A2488-C00F-42B9-AB53-5AD2D3D939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22017-2D70-4637-B35B-434427E95148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A2488-C00F-42B9-AB53-5AD2D3D939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22017-2D70-4637-B35B-434427E95148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A2488-C00F-42B9-AB53-5AD2D3D939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22017-2D70-4637-B35B-434427E95148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A2488-C00F-42B9-AB53-5AD2D3D939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22017-2D70-4637-B35B-434427E95148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A2488-C00F-42B9-AB53-5AD2D3D939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22017-2D70-4637-B35B-434427E95148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A2488-C00F-42B9-AB53-5AD2D3D939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22017-2D70-4637-B35B-434427E95148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A2488-C00F-42B9-AB53-5AD2D3D939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22017-2D70-4637-B35B-434427E95148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A2488-C00F-42B9-AB53-5AD2D3D939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22017-2D70-4637-B35B-434427E95148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A2488-C00F-42B9-AB53-5AD2D3D9399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http://uchebniki.by/cache/imagecache/w220-h1000-c-media-katalog-nio-id01311.jpg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http://uchebniki.by/cache/imagecache/w220-h1000-c-media-katalog-nio-id01311.jp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&#1040;_&#1073;&#1086;&#1083;&#1100;&#1096;&#1072;&#1103;_&#1073;&#1077;&#1079;%20&#1086;&#1089;&#1090;&#1072;&#1085;&#1086;&#1074;&#1082;&#1080;%201.sw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841" t="6605" r="4388" b="6462"/>
          <a:stretch>
            <a:fillRect/>
          </a:stretch>
        </p:blipFill>
        <p:spPr bwMode="auto">
          <a:xfrm>
            <a:off x="25765" y="7290"/>
            <a:ext cx="911823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332656"/>
            <a:ext cx="914400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200" b="1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УМК </a:t>
            </a:r>
            <a:r>
              <a:rPr lang="ru-RU" sz="4200" b="1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ru-RU" sz="4200" b="1" dirty="0" err="1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Тириновой</a:t>
            </a:r>
            <a:r>
              <a:rPr lang="ru-RU" sz="4200" b="1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ru-RU" sz="4200" b="1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О.И.</a:t>
            </a:r>
            <a:br>
              <a:rPr lang="ru-RU" sz="4200" b="1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</a:br>
            <a:r>
              <a:rPr lang="ru-RU" sz="4200" b="1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по обучению грамоте:</a:t>
            </a:r>
          </a:p>
          <a:p>
            <a:pPr lvl="0" algn="ctr"/>
            <a:r>
              <a:rPr lang="ru-RU" sz="4200" b="1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сочетание </a:t>
            </a:r>
            <a:r>
              <a:rPr lang="ru-RU" sz="4200" b="1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лучших традиций </a:t>
            </a:r>
            <a:r>
              <a:rPr lang="ru-RU" sz="4200" b="1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классической методики </a:t>
            </a:r>
            <a:r>
              <a:rPr lang="ru-RU" sz="4200" b="1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и качественно нового учебного  материала, реализующего идеи развивающего обучения  </a:t>
            </a:r>
            <a:r>
              <a:rPr lang="ru-RU" sz="4400" b="1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/>
            </a:r>
            <a:br>
              <a:rPr lang="ru-RU" sz="4400" b="1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</a:br>
            <a:endParaRPr lang="ru-RU" sz="4400" b="1" dirty="0">
              <a:ln w="18415" cmpd="sng">
                <a:solidFill>
                  <a:srgbClr val="C0000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56321" name="Rectangle 1"/>
          <p:cNvSpPr>
            <a:spLocks noChangeArrowheads="1"/>
          </p:cNvSpPr>
          <p:nvPr/>
        </p:nvSpPr>
        <p:spPr bwMode="auto">
          <a:xfrm>
            <a:off x="960076" y="5280883"/>
            <a:ext cx="788549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Стороженко </a:t>
            </a:r>
            <a:r>
              <a:rPr kumimoji="0" lang="ru-RU" sz="2800" b="1" i="1" u="none" strike="noStrike" cap="none" normalizeH="0" baseline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Ирина Николаевна,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учитель начальных классов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ГУО «Средняя школа №21 г. Могилёва»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841" t="6605" r="4388" b="6462"/>
          <a:stretch>
            <a:fillRect/>
          </a:stretch>
        </p:blipFill>
        <p:spPr bwMode="auto">
          <a:xfrm>
            <a:off x="-1" y="0"/>
            <a:ext cx="911823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03648" y="188640"/>
            <a:ext cx="64508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i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БУКВАРЬ О. И. ТИРИНОВОЙ </a:t>
            </a:r>
            <a:endParaRPr lang="ru-RU" sz="3200" b="1" dirty="0">
              <a:ln>
                <a:solidFill>
                  <a:schemeClr val="accent2"/>
                </a:solidFill>
              </a:ln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788836"/>
            <a:ext cx="8208912" cy="341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841" t="6605" r="4388" b="6462"/>
          <a:stretch>
            <a:fillRect/>
          </a:stretch>
        </p:blipFill>
        <p:spPr bwMode="auto">
          <a:xfrm>
            <a:off x="25765" y="-14514"/>
            <a:ext cx="911823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899592" y="620688"/>
            <a:ext cx="7560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defRPr/>
            </a:pPr>
            <a:r>
              <a:rPr lang="ru-RU" altLang="ru-RU" sz="2000" b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«МАМА</a:t>
            </a:r>
            <a:r>
              <a:rPr lang="ru-RU" altLang="ru-RU" sz="2000" b="1" dirty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» - первое слово, </a:t>
            </a:r>
          </a:p>
          <a:p>
            <a:pPr algn="ctr">
              <a:lnSpc>
                <a:spcPts val="2400"/>
              </a:lnSpc>
              <a:defRPr/>
            </a:pPr>
            <a:r>
              <a:rPr lang="ru-RU" altLang="ru-RU" sz="2000" b="1" dirty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которое дети </a:t>
            </a:r>
            <a:r>
              <a:rPr lang="ru-RU" altLang="ru-RU" sz="2000" b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самостоятельно читают </a:t>
            </a:r>
            <a:r>
              <a:rPr lang="ru-RU" altLang="ru-RU" sz="2000" b="1" dirty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 «Букваре</a:t>
            </a:r>
            <a:r>
              <a:rPr lang="ru-RU" altLang="ru-RU" b="1" dirty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» </a:t>
            </a:r>
            <a:endParaRPr lang="ru-RU" altLang="ru-RU" b="1" dirty="0"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" name="Picture 67"/>
          <p:cNvPicPr>
            <a:picLocks noChangeAspect="1" noChangeArrowheads="1"/>
          </p:cNvPicPr>
          <p:nvPr/>
        </p:nvPicPr>
        <p:blipFill>
          <a:blip r:embed="rId3" cstate="print"/>
          <a:srcRect l="4000" t="20714" r="6001"/>
          <a:stretch>
            <a:fillRect/>
          </a:stretch>
        </p:blipFill>
        <p:spPr bwMode="auto">
          <a:xfrm>
            <a:off x="5105505" y="2447584"/>
            <a:ext cx="3876514" cy="4286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75656" y="116632"/>
            <a:ext cx="64508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i="1" dirty="0">
                <a:ln>
                  <a:solidFill>
                    <a:schemeClr val="accent2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БУКВАРЬ О. И. ТИРИНОВОЙ </a:t>
            </a:r>
            <a:endParaRPr lang="ru-RU" sz="3200" b="1" dirty="0">
              <a:ln>
                <a:solidFill>
                  <a:schemeClr val="accent2"/>
                </a:solidFill>
              </a:ln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l="35079" t="2385" r="53465" b="78452"/>
          <a:stretch>
            <a:fillRect/>
          </a:stretch>
        </p:blipFill>
        <p:spPr bwMode="auto">
          <a:xfrm>
            <a:off x="1115616" y="1556792"/>
            <a:ext cx="1008112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 l="54145" t="1111" r="1922" b="86965"/>
          <a:stretch>
            <a:fillRect/>
          </a:stretch>
        </p:blipFill>
        <p:spPr bwMode="auto">
          <a:xfrm>
            <a:off x="693259" y="2650629"/>
            <a:ext cx="417646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 l="33904" b="77620"/>
          <a:stretch>
            <a:fillRect/>
          </a:stretch>
        </p:blipFill>
        <p:spPr bwMode="auto">
          <a:xfrm>
            <a:off x="3115609" y="1512640"/>
            <a:ext cx="5772407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/>
          <a:srcRect l="3397" t="68484" r="53728" b="1962"/>
          <a:stretch>
            <a:fillRect/>
          </a:stretch>
        </p:blipFill>
        <p:spPr bwMode="auto">
          <a:xfrm>
            <a:off x="685800" y="4680206"/>
            <a:ext cx="4183923" cy="209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841" t="6605" r="4388" b="6462"/>
          <a:stretch>
            <a:fillRect/>
          </a:stretch>
        </p:blipFill>
        <p:spPr bwMode="auto">
          <a:xfrm>
            <a:off x="0" y="0"/>
            <a:ext cx="911823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611560" y="1124744"/>
            <a:ext cx="640871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buFont typeface="Wingdings" panose="05000000000000000000" pitchFamily="2" charset="2"/>
              <a:buChar char="ü"/>
              <a:defRPr/>
            </a:pPr>
            <a:r>
              <a:rPr lang="ru-RU" altLang="ru-RU" sz="2800" b="1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На этапе знакомства с буквой название </a:t>
            </a:r>
            <a:r>
              <a:rPr lang="ru-RU" altLang="ru-RU" sz="2800" b="1" dirty="0" smtClean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буквы не заучивают.</a:t>
            </a:r>
            <a:endParaRPr lang="ru-RU" altLang="ru-RU" sz="2800" b="1" dirty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4000"/>
              </a:lnSpc>
              <a:buFont typeface="Wingdings" panose="05000000000000000000" pitchFamily="2" charset="2"/>
              <a:buChar char="ü"/>
              <a:defRPr/>
            </a:pPr>
            <a:r>
              <a:rPr lang="ru-RU" altLang="ru-RU" sz="2800" b="1" dirty="0" smtClean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Называют </a:t>
            </a:r>
            <a:r>
              <a:rPr lang="ru-RU" altLang="ru-RU" sz="2800" b="1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букву по твёрдому звуку. </a:t>
            </a:r>
          </a:p>
          <a:p>
            <a:pPr algn="just">
              <a:lnSpc>
                <a:spcPts val="4000"/>
              </a:lnSpc>
              <a:buFont typeface="Wingdings" panose="05000000000000000000" pitchFamily="2" charset="2"/>
              <a:buChar char="ü"/>
              <a:defRPr/>
            </a:pPr>
            <a:r>
              <a:rPr lang="ru-RU" altLang="ru-RU" sz="2800" b="1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Алфавитным названием буквы </a:t>
            </a:r>
            <a:r>
              <a:rPr lang="ru-RU" altLang="ru-RU" sz="2800" b="1" dirty="0" smtClean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должен оперировать </a:t>
            </a:r>
            <a:r>
              <a:rPr lang="ru-RU" altLang="ru-RU" sz="2800" b="1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только учитель. </a:t>
            </a:r>
          </a:p>
          <a:p>
            <a:pPr algn="just">
              <a:lnSpc>
                <a:spcPts val="4000"/>
              </a:lnSpc>
              <a:defRPr/>
            </a:pPr>
            <a:r>
              <a:rPr lang="ru-RU" altLang="ru-RU" sz="2800" b="1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Например: «Какие звуки обозначает буква «</a:t>
            </a:r>
            <a:r>
              <a:rPr lang="ru-RU" altLang="ru-RU" sz="2800" b="1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эм</a:t>
            </a:r>
            <a:r>
              <a:rPr lang="ru-RU" altLang="ru-RU" sz="2800" b="1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»?»</a:t>
            </a:r>
            <a:endParaRPr lang="ru-RU" altLang="ru-RU" sz="2800" b="1" dirty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35696" y="116632"/>
            <a:ext cx="64508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i="1" dirty="0">
                <a:ln>
                  <a:solidFill>
                    <a:schemeClr val="accent2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БУКВАРЬ О. И. ТИРИНОВОЙ </a:t>
            </a:r>
            <a:endParaRPr lang="ru-RU" sz="3200" b="1" dirty="0">
              <a:ln>
                <a:solidFill>
                  <a:schemeClr val="accent2"/>
                </a:solidFill>
              </a:ln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841" t="6605" r="4388" b="6462"/>
          <a:stretch>
            <a:fillRect/>
          </a:stretch>
        </p:blipFill>
        <p:spPr bwMode="auto">
          <a:xfrm>
            <a:off x="25765" y="-4553"/>
            <a:ext cx="911823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11560" y="661186"/>
            <a:ext cx="8424936" cy="5298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900"/>
              </a:lnSpc>
              <a:defRPr/>
            </a:pPr>
            <a:r>
              <a:rPr lang="ru-RU" altLang="ru-RU" sz="2800" b="1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ЗВУКОВОЙ </a:t>
            </a:r>
          </a:p>
          <a:p>
            <a:pPr algn="ctr">
              <a:lnSpc>
                <a:spcPts val="2900"/>
              </a:lnSpc>
              <a:defRPr/>
            </a:pPr>
            <a:r>
              <a:rPr lang="ru-RU" altLang="ru-RU" sz="2800" b="1" dirty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АНАЛИТИКО-СИНТЕТИЧЕСКИЙ</a:t>
            </a:r>
            <a:r>
              <a:rPr lang="ru-RU" altLang="ru-RU" sz="2800" b="1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МЕТОД</a:t>
            </a:r>
            <a:r>
              <a:rPr lang="ru-RU" altLang="ru-RU" sz="28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ОБУЧЕНИЯ ГРАМОТЕ</a:t>
            </a:r>
            <a:r>
              <a:rPr lang="ru-RU" altLang="ru-RU" sz="28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</a:t>
            </a:r>
          </a:p>
          <a:p>
            <a:pPr algn="just">
              <a:lnSpc>
                <a:spcPts val="2900"/>
              </a:lnSpc>
              <a:defRPr/>
            </a:pPr>
            <a:r>
              <a:rPr lang="ru-RU" altLang="ru-RU" sz="28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введенный </a:t>
            </a:r>
            <a:r>
              <a:rPr lang="ru-RU" altLang="ru-RU" sz="2800" b="1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Константином Ушинским</a:t>
            </a:r>
            <a:r>
              <a:rPr lang="ru-RU" altLang="ru-RU" sz="28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является </a:t>
            </a:r>
            <a:r>
              <a:rPr lang="ru-RU" altLang="ru-RU" sz="2800" b="1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ведущим в </a:t>
            </a:r>
            <a:r>
              <a:rPr lang="ru-RU" altLang="ru-RU" sz="2800" b="1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букваристике</a:t>
            </a:r>
            <a:r>
              <a:rPr lang="ru-RU" altLang="ru-RU" sz="28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ts val="2900"/>
              </a:lnSpc>
              <a:defRPr/>
            </a:pPr>
            <a:r>
              <a:rPr lang="ru-RU" altLang="ru-RU" sz="2800" dirty="0" smtClean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    Согласно </a:t>
            </a:r>
            <a:r>
              <a:rPr lang="ru-RU" altLang="ru-RU" sz="28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этому методу дети </a:t>
            </a:r>
          </a:p>
          <a:p>
            <a:pPr algn="just">
              <a:lnSpc>
                <a:spcPts val="2900"/>
              </a:lnSpc>
              <a:buFont typeface="Wingdings" panose="05000000000000000000" pitchFamily="2" charset="2"/>
              <a:buChar char="§"/>
              <a:defRPr/>
            </a:pPr>
            <a:r>
              <a:rPr lang="ru-RU" altLang="ru-RU" sz="28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сначала знакомятся со звучащим словом, </a:t>
            </a:r>
          </a:p>
          <a:p>
            <a:pPr algn="just">
              <a:lnSpc>
                <a:spcPts val="2900"/>
              </a:lnSpc>
              <a:buFont typeface="Wingdings" panose="05000000000000000000" pitchFamily="2" charset="2"/>
              <a:buChar char="§"/>
              <a:defRPr/>
            </a:pPr>
            <a:r>
              <a:rPr lang="ru-RU" altLang="ru-RU" sz="28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затем учатся выделять из него звук, </a:t>
            </a:r>
          </a:p>
          <a:p>
            <a:pPr algn="just">
              <a:lnSpc>
                <a:spcPts val="2900"/>
              </a:lnSpc>
              <a:buFont typeface="Wingdings" panose="05000000000000000000" pitchFamily="2" charset="2"/>
              <a:buChar char="§"/>
              <a:defRPr/>
            </a:pPr>
            <a:r>
              <a:rPr lang="ru-RU" altLang="ru-RU" sz="2800" dirty="0" smtClean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этот </a:t>
            </a:r>
            <a:r>
              <a:rPr lang="ru-RU" altLang="ru-RU" sz="28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звук учитель помогает </a:t>
            </a:r>
            <a:endParaRPr lang="ru-RU" altLang="ru-RU" sz="2800" dirty="0" smtClean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2900"/>
              </a:lnSpc>
              <a:defRPr/>
            </a:pPr>
            <a:r>
              <a:rPr lang="ru-RU" altLang="ru-RU" sz="2800" dirty="0" smtClean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обозначить </a:t>
            </a:r>
            <a:r>
              <a:rPr lang="ru-RU" altLang="ru-RU" sz="28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буквой. </a:t>
            </a:r>
          </a:p>
          <a:p>
            <a:pPr algn="just">
              <a:lnSpc>
                <a:spcPts val="2900"/>
              </a:lnSpc>
              <a:defRPr/>
            </a:pPr>
            <a:endParaRPr lang="ru-RU" altLang="ru-RU" sz="2800" dirty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2900"/>
              </a:lnSpc>
              <a:defRPr/>
            </a:pPr>
            <a:r>
              <a:rPr lang="ru-RU" altLang="ru-RU" sz="2800" b="1" i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Как и раньше, дети </a:t>
            </a:r>
            <a:r>
              <a:rPr lang="ru-RU" altLang="ru-RU" sz="28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будут</a:t>
            </a:r>
          </a:p>
          <a:p>
            <a:pPr algn="just">
              <a:lnSpc>
                <a:spcPts val="2900"/>
              </a:lnSpc>
              <a:defRPr/>
            </a:pPr>
            <a:r>
              <a:rPr lang="ru-RU" altLang="ru-RU" sz="28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учиться </a:t>
            </a:r>
            <a:r>
              <a:rPr lang="ru-RU" altLang="ru-RU" sz="2800" b="1" i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читать с новой </a:t>
            </a:r>
            <a:r>
              <a:rPr lang="ru-RU" altLang="ru-RU" sz="28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буквой</a:t>
            </a:r>
          </a:p>
          <a:p>
            <a:pPr algn="just">
              <a:lnSpc>
                <a:spcPts val="2900"/>
              </a:lnSpc>
              <a:defRPr/>
            </a:pPr>
            <a:r>
              <a:rPr lang="ru-RU" altLang="ru-RU" sz="28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слоги</a:t>
            </a:r>
            <a:r>
              <a:rPr lang="ru-RU" altLang="ru-RU" sz="2800" b="1" i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, слова и предложения.</a:t>
            </a:r>
            <a:endParaRPr lang="ru-RU" altLang="ru-RU" sz="2800" b="1" i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91680" y="68985"/>
            <a:ext cx="64508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i="1" dirty="0">
                <a:ln>
                  <a:solidFill>
                    <a:schemeClr val="accent2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БУКВАРЬ О. И. ТИРИНОВОЙ </a:t>
            </a:r>
            <a:endParaRPr lang="ru-RU" sz="3200" b="1" dirty="0">
              <a:ln>
                <a:solidFill>
                  <a:schemeClr val="accent2"/>
                </a:solidFill>
              </a:ln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841" t="6605" r="4388" b="6462"/>
          <a:stretch>
            <a:fillRect/>
          </a:stretch>
        </p:blipFill>
        <p:spPr bwMode="auto">
          <a:xfrm>
            <a:off x="-1160" y="0"/>
            <a:ext cx="911823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102838"/>
            <a:ext cx="1944216" cy="275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32368" y="2900607"/>
            <a:ext cx="2359622" cy="297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899592" y="1061674"/>
            <a:ext cx="7920880" cy="157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900"/>
              </a:lnSpc>
              <a:defRPr/>
            </a:pPr>
            <a:r>
              <a:rPr lang="ru-RU" altLang="ru-RU" sz="2800" b="1" dirty="0" smtClean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АВТОРСКИЕ НАХОДКИ</a:t>
            </a:r>
          </a:p>
          <a:p>
            <a:pPr algn="just">
              <a:lnSpc>
                <a:spcPts val="2900"/>
              </a:lnSpc>
              <a:defRPr/>
            </a:pPr>
            <a:r>
              <a:rPr lang="ru-RU" altLang="ru-RU" sz="2800" b="1" dirty="0" smtClean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герои:</a:t>
            </a:r>
            <a:r>
              <a:rPr lang="ru-RU" altLang="ru-RU" sz="2800" dirty="0" smtClean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ts val="2900"/>
              </a:lnSpc>
              <a:buFont typeface="Wingdings" panose="05000000000000000000" pitchFamily="2" charset="2"/>
              <a:buChar char="ü"/>
              <a:defRPr/>
            </a:pPr>
            <a:r>
              <a:rPr lang="ru-RU" altLang="ru-RU" sz="2800" dirty="0" smtClean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помощница </a:t>
            </a:r>
            <a:r>
              <a:rPr lang="ru-RU" altLang="ru-RU" sz="2800" b="1" dirty="0" err="1" smtClean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Читайка</a:t>
            </a:r>
            <a:r>
              <a:rPr lang="ru-RU" altLang="ru-RU" sz="2800" dirty="0" smtClean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 и </a:t>
            </a:r>
            <a:r>
              <a:rPr lang="ru-RU" altLang="ru-RU" sz="2800" b="1" dirty="0" err="1" smtClean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Нечитайкин</a:t>
            </a:r>
            <a:r>
              <a:rPr lang="ru-RU" altLang="ru-RU" sz="2800" dirty="0" smtClean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, которому нужна помощь учащихся;</a:t>
            </a:r>
            <a:endParaRPr lang="ru-RU" altLang="ru-RU" dirty="0" smtClean="0">
              <a:solidFill>
                <a:schemeClr val="accent4">
                  <a:lumMod val="75000"/>
                </a:schemeClr>
              </a:solidFill>
              <a:latin typeface="Bookman Old Style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63688" y="116632"/>
            <a:ext cx="64508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i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БУКВАРЬ О. И. ТИРИНОВОЙ </a:t>
            </a:r>
            <a:endParaRPr lang="ru-RU" sz="3200" b="1" dirty="0">
              <a:ln>
                <a:solidFill>
                  <a:schemeClr val="accent2"/>
                </a:solidFill>
              </a:ln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43803" y="5876144"/>
            <a:ext cx="29530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 smtClean="0">
                <a:solidFill>
                  <a:srgbClr val="7030A0"/>
                </a:solidFill>
                <a:latin typeface="Bookman Old Style" pitchFamily="18" charset="0"/>
              </a:rPr>
              <a:t>Нечитайкин</a:t>
            </a:r>
            <a:endParaRPr lang="ru-RU" sz="3200" dirty="0">
              <a:solidFill>
                <a:srgbClr val="7030A0"/>
              </a:solidFill>
              <a:latin typeface="Bookman Old Style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332368" y="5876145"/>
            <a:ext cx="20890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 smtClean="0">
                <a:solidFill>
                  <a:srgbClr val="7030A0"/>
                </a:solidFill>
                <a:latin typeface="Bookman Old Style" pitchFamily="18" charset="0"/>
              </a:rPr>
              <a:t>Читайка</a:t>
            </a:r>
            <a:endParaRPr lang="ru-RU" sz="3200" dirty="0">
              <a:solidFill>
                <a:srgbClr val="7030A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841" t="6605" r="4388" b="6462"/>
          <a:stretch>
            <a:fillRect/>
          </a:stretch>
        </p:blipFill>
        <p:spPr bwMode="auto">
          <a:xfrm>
            <a:off x="-1" y="0"/>
            <a:ext cx="911823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043608" y="836712"/>
            <a:ext cx="7632848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700"/>
              </a:lnSpc>
              <a:defRPr/>
            </a:pPr>
            <a:r>
              <a:rPr lang="ru-RU" altLang="ru-RU" sz="3200" b="1" dirty="0" smtClean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АВТОРСКИЕ НАХОДКИ</a:t>
            </a:r>
            <a:endParaRPr lang="ru-RU" altLang="ru-RU" sz="3200" b="1" dirty="0" smtClean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2900"/>
              </a:lnSpc>
              <a:defRPr/>
            </a:pPr>
            <a:r>
              <a:rPr lang="ru-RU" altLang="ru-RU" sz="28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герои:</a:t>
            </a:r>
            <a:r>
              <a:rPr lang="ru-RU" altLang="ru-RU" sz="28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ts val="2900"/>
              </a:lnSpc>
              <a:buFont typeface="Wingdings" panose="05000000000000000000" pitchFamily="2" charset="2"/>
              <a:buChar char="ü"/>
              <a:defRPr/>
            </a:pPr>
            <a:r>
              <a:rPr lang="ru-RU" altLang="ru-RU" sz="28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добрые волшебники </a:t>
            </a:r>
            <a:r>
              <a:rPr lang="ru-RU" altLang="ru-RU" sz="28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Тим</a:t>
            </a:r>
            <a:r>
              <a:rPr lang="ru-RU" altLang="ru-RU" sz="28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altLang="ru-RU" sz="28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Том </a:t>
            </a:r>
            <a:r>
              <a:rPr lang="ru-RU" altLang="ru-RU" sz="28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(идея Д. </a:t>
            </a:r>
            <a:r>
              <a:rPr lang="ru-RU" altLang="ru-RU" sz="2800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Эльконина</a:t>
            </a:r>
            <a:r>
              <a:rPr lang="ru-RU" altLang="ru-RU" sz="28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);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63688" y="116632"/>
            <a:ext cx="64508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i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БУКВАРЬ О. И. ТИРИНОВОЙ </a:t>
            </a:r>
            <a:endParaRPr lang="ru-RU" sz="3200" b="1" dirty="0">
              <a:ln>
                <a:solidFill>
                  <a:schemeClr val="accent2"/>
                </a:solidFill>
              </a:ln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" name="Picture 20"/>
          <p:cNvPicPr>
            <a:picLocks noChangeAspect="1" noChangeArrowheads="1"/>
          </p:cNvPicPr>
          <p:nvPr/>
        </p:nvPicPr>
        <p:blipFill>
          <a:blip r:embed="rId3" cstate="print"/>
          <a:srcRect b="5641"/>
          <a:stretch>
            <a:fillRect/>
          </a:stretch>
        </p:blipFill>
        <p:spPr bwMode="auto">
          <a:xfrm>
            <a:off x="620688" y="2831832"/>
            <a:ext cx="6336704" cy="2743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2352" y="-26556"/>
            <a:ext cx="8229600" cy="1143000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defRPr/>
            </a:pPr>
            <a:r>
              <a:rPr lang="ru-RU" sz="3200" b="1" i="1" dirty="0">
                <a:ln>
                  <a:solidFill>
                    <a:srgbClr val="C0504D"/>
                  </a:solidFill>
                </a:ln>
                <a:solidFill>
                  <a:srgbClr val="8064A2">
                    <a:lumMod val="75000"/>
                  </a:srgbClr>
                </a:solidFill>
                <a:latin typeface="Bookman Old Style" panose="02050604050505020204" pitchFamily="18" charset="0"/>
                <a:ea typeface="+mn-ea"/>
                <a:cs typeface="+mn-cs"/>
              </a:rPr>
              <a:t>БУКВАРЬ О. И. ТИРИНОВОЙ 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4" y="2780928"/>
            <a:ext cx="8782856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" t="78100" r="13543" b="-381"/>
          <a:stretch/>
        </p:blipFill>
        <p:spPr bwMode="auto">
          <a:xfrm>
            <a:off x="200940" y="1124744"/>
            <a:ext cx="8532440" cy="1759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1182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841" t="6605" r="4388" b="6462"/>
          <a:stretch>
            <a:fillRect/>
          </a:stretch>
        </p:blipFill>
        <p:spPr bwMode="auto">
          <a:xfrm>
            <a:off x="-1" y="0"/>
            <a:ext cx="911823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5" descr="2"/>
          <p:cNvPicPr>
            <a:picLocks noChangeAspect="1" noChangeArrowheads="1"/>
          </p:cNvPicPr>
          <p:nvPr/>
        </p:nvPicPr>
        <p:blipFill>
          <a:blip r:embed="rId3" cstate="print"/>
          <a:srcRect l="6682"/>
          <a:stretch>
            <a:fillRect/>
          </a:stretch>
        </p:blipFill>
        <p:spPr bwMode="auto">
          <a:xfrm>
            <a:off x="683568" y="1412776"/>
            <a:ext cx="5027935" cy="446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03648" y="188640"/>
            <a:ext cx="64508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i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БУКВАРЬ О. И. ТИРИНОВОЙ </a:t>
            </a:r>
            <a:endParaRPr lang="ru-RU" sz="3200" b="1" dirty="0">
              <a:ln>
                <a:solidFill>
                  <a:schemeClr val="accent2"/>
                </a:solidFill>
              </a:ln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08055" y="892510"/>
            <a:ext cx="5564345" cy="4080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400"/>
              </a:lnSpc>
              <a:defRPr/>
            </a:pPr>
            <a:r>
              <a:rPr lang="ru-RU" alt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АППАРАТ ОРИЕНТИРОВКИ </a:t>
            </a:r>
          </a:p>
        </p:txBody>
      </p:sp>
      <p:pic>
        <p:nvPicPr>
          <p:cNvPr id="8" name="Рисунок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2132856"/>
            <a:ext cx="388843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841" t="6605" r="4388" b="6462"/>
          <a:stretch>
            <a:fillRect/>
          </a:stretch>
        </p:blipFill>
        <p:spPr bwMode="auto">
          <a:xfrm>
            <a:off x="25765" y="1"/>
            <a:ext cx="911823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1347048"/>
            <a:ext cx="2013992" cy="1749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1347048"/>
            <a:ext cx="4896544" cy="1684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5229200"/>
            <a:ext cx="619045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11560" y="3284984"/>
            <a:ext cx="64807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400"/>
              </a:lnSpc>
              <a:defRPr/>
            </a:pPr>
            <a:r>
              <a:rPr lang="ru-RU" altLang="ru-RU" sz="2400" b="1" i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Знание, открытое вместе с учителем, а не полученное от него в готовом виде, становится личностным «приращением» ученика, ступенькой в его развитии.</a:t>
            </a:r>
            <a:endParaRPr lang="ru-RU" altLang="ru-RU" sz="2400" b="1" i="1" dirty="0" smtClean="0"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75656" y="188640"/>
            <a:ext cx="64508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i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БУКВАРЬ О. И. ТИРИНОВОЙ </a:t>
            </a:r>
            <a:endParaRPr lang="ru-RU" sz="3200" b="1" dirty="0">
              <a:ln>
                <a:solidFill>
                  <a:schemeClr val="accent2"/>
                </a:solidFill>
              </a:ln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841" t="6605" r="4388" b="6462"/>
          <a:stretch>
            <a:fillRect/>
          </a:stretch>
        </p:blipFill>
        <p:spPr bwMode="auto">
          <a:xfrm>
            <a:off x="-1" y="-29979"/>
            <a:ext cx="9144001" cy="699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21857" y="38738"/>
            <a:ext cx="64508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i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БУКВАРЬ О. И. ТИРИНОВОЙ </a:t>
            </a:r>
            <a:endParaRPr lang="ru-RU" sz="3200" b="1" dirty="0">
              <a:ln>
                <a:solidFill>
                  <a:schemeClr val="accent2"/>
                </a:solidFill>
              </a:ln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7229" y="1120719"/>
            <a:ext cx="8352928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900"/>
              </a:lnSpc>
              <a:buFont typeface="Wingdings" panose="05000000000000000000" pitchFamily="2" charset="2"/>
              <a:buChar char="q"/>
              <a:defRPr/>
            </a:pPr>
            <a:r>
              <a:rPr lang="ru-RU" altLang="ru-RU" sz="2400" b="1" i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введение нового материала через проблемные  ситуации;</a:t>
            </a:r>
          </a:p>
          <a:p>
            <a:pPr algn="just">
              <a:lnSpc>
                <a:spcPts val="2900"/>
              </a:lnSpc>
              <a:defRPr/>
            </a:pPr>
            <a:r>
              <a:rPr lang="ru-RU" altLang="ru-RU" sz="2400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Только когда первоклассник вместе с учителем проведет свое собственное «исследование», а найдя правильное решение, удивится, тогда он эффективно усвоит материал урока.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l="4349" t="2161" r="4349" b="-307"/>
          <a:stretch>
            <a:fillRect/>
          </a:stretch>
        </p:blipFill>
        <p:spPr bwMode="auto">
          <a:xfrm>
            <a:off x="755576" y="3673662"/>
            <a:ext cx="6048672" cy="3149875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866873" y="623513"/>
            <a:ext cx="3230372" cy="464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2900"/>
              </a:lnSpc>
              <a:defRPr/>
            </a:pPr>
            <a:r>
              <a:rPr lang="ru-RU" altLang="ru-RU" sz="2800" b="1" dirty="0">
                <a:solidFill>
                  <a:srgbClr val="7030A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ОСОБЕННОСТИ</a:t>
            </a:r>
            <a:endParaRPr lang="ru-RU" altLang="ru-RU" sz="1600" b="1" dirty="0">
              <a:solidFill>
                <a:srgbClr val="FF000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841" t="6605" r="4388" b="6462"/>
          <a:stretch>
            <a:fillRect/>
          </a:stretch>
        </p:blipFill>
        <p:spPr bwMode="auto">
          <a:xfrm>
            <a:off x="1" y="-2996"/>
            <a:ext cx="9273564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11561" y="0"/>
            <a:ext cx="84851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all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Franklin Gothic Medium"/>
                <a:ea typeface="+mj-ea"/>
                <a:cs typeface="+mj-cs"/>
              </a:rPr>
              <a:t>Состав нового УМК </a:t>
            </a:r>
            <a:br>
              <a:rPr kumimoji="0" lang="ru-RU" sz="3600" b="0" i="0" u="none" strike="noStrike" kern="0" cap="all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Franklin Gothic Medium"/>
                <a:ea typeface="+mj-ea"/>
                <a:cs typeface="+mj-cs"/>
              </a:rPr>
            </a:br>
            <a:r>
              <a:rPr kumimoji="0" lang="ru-RU" sz="3600" b="0" i="0" u="none" strike="noStrike" kern="0" cap="all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Franklin Gothic Medium"/>
                <a:ea typeface="+mj-ea"/>
                <a:cs typeface="+mj-cs"/>
              </a:rPr>
              <a:t>по обучению грамоте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0602" y="1340768"/>
            <a:ext cx="8652360" cy="534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2800" b="1" dirty="0">
                <a:solidFill>
                  <a:srgbClr val="CC3300"/>
                </a:solidFill>
                <a:latin typeface="Bookman Old Style" pitchFamily="18" charset="0"/>
                <a:cs typeface="Times New Roman" pitchFamily="18" charset="0"/>
              </a:rPr>
              <a:t>Букварь</a:t>
            </a:r>
            <a:r>
              <a:rPr lang="ru-RU" sz="2800" b="1" dirty="0">
                <a:solidFill>
                  <a:srgbClr val="4E3B30">
                    <a:shade val="75000"/>
                  </a:srgbClr>
                </a:solidFill>
                <a:latin typeface="Bookman Old Style" pitchFamily="18" charset="0"/>
                <a:cs typeface="Times New Roman" pitchFamily="18" charset="0"/>
              </a:rPr>
              <a:t> – учебное пособие для 1 </a:t>
            </a:r>
            <a:r>
              <a:rPr lang="ru-RU" sz="2800" b="1" dirty="0" smtClean="0">
                <a:solidFill>
                  <a:srgbClr val="4E3B30">
                    <a:shade val="75000"/>
                  </a:srgbClr>
                </a:solidFill>
                <a:latin typeface="Bookman Old Style" pitchFamily="18" charset="0"/>
                <a:cs typeface="Times New Roman" pitchFamily="18" charset="0"/>
              </a:rPr>
              <a:t>класса</a:t>
            </a:r>
            <a:endParaRPr lang="ru-RU" sz="2800" b="1" dirty="0">
              <a:solidFill>
                <a:srgbClr val="4E3B30">
                  <a:shade val="75000"/>
                </a:srgbClr>
              </a:solidFill>
              <a:latin typeface="Bookman Old Style" pitchFamily="18" charset="0"/>
              <a:cs typeface="Times New Roman" pitchFamily="18" charset="0"/>
            </a:endParaRPr>
          </a:p>
          <a:p>
            <a:pPr lv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2800" b="1" dirty="0">
                <a:solidFill>
                  <a:srgbClr val="CC3300"/>
                </a:solidFill>
                <a:latin typeface="Bookman Old Style" pitchFamily="18" charset="0"/>
                <a:cs typeface="Times New Roman" pitchFamily="18" charset="0"/>
              </a:rPr>
              <a:t>Пропись 1, Пропись 2, Письмо </a:t>
            </a:r>
            <a:r>
              <a:rPr lang="ru-RU" sz="2800" b="1" dirty="0">
                <a:solidFill>
                  <a:srgbClr val="4E3B30">
                    <a:shade val="75000"/>
                  </a:srgbClr>
                </a:solidFill>
                <a:latin typeface="Bookman Old Style" pitchFamily="18" charset="0"/>
                <a:cs typeface="Times New Roman" pitchFamily="18" charset="0"/>
              </a:rPr>
              <a:t>– </a:t>
            </a:r>
          </a:p>
          <a:p>
            <a:pPr lv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2800" b="1" dirty="0">
                <a:solidFill>
                  <a:srgbClr val="4E3B30">
                    <a:shade val="75000"/>
                  </a:srgbClr>
                </a:solidFill>
                <a:latin typeface="Bookman Old Style" pitchFamily="18" charset="0"/>
                <a:cs typeface="Times New Roman" pitchFamily="18" charset="0"/>
              </a:rPr>
              <a:t>    учебные пособия для 1 </a:t>
            </a:r>
            <a:r>
              <a:rPr lang="ru-RU" sz="2800" b="1" dirty="0" smtClean="0">
                <a:solidFill>
                  <a:srgbClr val="4E3B30">
                    <a:shade val="75000"/>
                  </a:srgbClr>
                </a:solidFill>
                <a:latin typeface="Bookman Old Style" pitchFamily="18" charset="0"/>
                <a:cs typeface="Times New Roman" pitchFamily="18" charset="0"/>
              </a:rPr>
              <a:t>класса</a:t>
            </a:r>
            <a:endParaRPr lang="ru-RU" sz="2800" b="1" dirty="0">
              <a:solidFill>
                <a:srgbClr val="4E3B30">
                  <a:shade val="75000"/>
                </a:srgbClr>
              </a:solidFill>
              <a:latin typeface="Bookman Old Style" pitchFamily="18" charset="0"/>
              <a:cs typeface="Times New Roman" pitchFamily="18" charset="0"/>
            </a:endParaRPr>
          </a:p>
          <a:p>
            <a:pPr lv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2800" b="1" dirty="0">
                <a:solidFill>
                  <a:srgbClr val="CC3300"/>
                </a:solidFill>
                <a:latin typeface="Bookman Old Style" pitchFamily="18" charset="0"/>
                <a:cs typeface="Times New Roman" pitchFamily="18" charset="0"/>
              </a:rPr>
              <a:t>Обучение чтению в 1 классе </a:t>
            </a:r>
            <a:r>
              <a:rPr lang="ru-RU" sz="2800" b="1" dirty="0">
                <a:solidFill>
                  <a:srgbClr val="4E3B30">
                    <a:shade val="75000"/>
                  </a:srgbClr>
                </a:solidFill>
                <a:latin typeface="Bookman Old Style" pitchFamily="18" charset="0"/>
                <a:cs typeface="Times New Roman" pitchFamily="18" charset="0"/>
              </a:rPr>
              <a:t>– </a:t>
            </a:r>
          </a:p>
          <a:p>
            <a:pPr lv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2800" b="1" dirty="0">
                <a:solidFill>
                  <a:srgbClr val="4E3B30">
                    <a:shade val="75000"/>
                  </a:srgbClr>
                </a:solidFill>
                <a:latin typeface="Bookman Old Style" pitchFamily="18" charset="0"/>
                <a:cs typeface="Times New Roman" pitchFamily="18" charset="0"/>
              </a:rPr>
              <a:t>    учебно-методическое пособие для учителей учреждений общего среднего </a:t>
            </a:r>
            <a:r>
              <a:rPr lang="ru-RU" sz="2800" b="1" dirty="0" smtClean="0">
                <a:solidFill>
                  <a:srgbClr val="4E3B30">
                    <a:shade val="75000"/>
                  </a:srgbClr>
                </a:solidFill>
                <a:latin typeface="Bookman Old Style" pitchFamily="18" charset="0"/>
                <a:cs typeface="Times New Roman" pitchFamily="18" charset="0"/>
              </a:rPr>
              <a:t>образования</a:t>
            </a:r>
            <a:endParaRPr lang="ru-RU" sz="2800" b="1" dirty="0">
              <a:solidFill>
                <a:srgbClr val="4E3B30">
                  <a:shade val="75000"/>
                </a:srgbClr>
              </a:solidFill>
              <a:latin typeface="Bookman Old Style" pitchFamily="18" charset="0"/>
              <a:cs typeface="Times New Roman" pitchFamily="18" charset="0"/>
            </a:endParaRPr>
          </a:p>
          <a:p>
            <a:pPr lv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2800" b="1" dirty="0">
                <a:solidFill>
                  <a:srgbClr val="CC3300"/>
                </a:solidFill>
                <a:latin typeface="Bookman Old Style" pitchFamily="18" charset="0"/>
                <a:cs typeface="Times New Roman" pitchFamily="18" charset="0"/>
              </a:rPr>
              <a:t>Обучение письму в 1 классе </a:t>
            </a:r>
            <a:r>
              <a:rPr lang="ru-RU" sz="2800" b="1" dirty="0">
                <a:solidFill>
                  <a:srgbClr val="4E3B30">
                    <a:shade val="75000"/>
                  </a:srgbClr>
                </a:solidFill>
                <a:latin typeface="Bookman Old Style" pitchFamily="18" charset="0"/>
                <a:cs typeface="Times New Roman" pitchFamily="18" charset="0"/>
              </a:rPr>
              <a:t>– </a:t>
            </a:r>
          </a:p>
          <a:p>
            <a:pPr lv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2800" b="1" dirty="0">
                <a:solidFill>
                  <a:srgbClr val="4E3B30">
                    <a:shade val="75000"/>
                  </a:srgbClr>
                </a:solidFill>
                <a:latin typeface="Bookman Old Style" pitchFamily="18" charset="0"/>
                <a:cs typeface="Times New Roman" pitchFamily="18" charset="0"/>
              </a:rPr>
              <a:t>    учебно-методическое пособие для учителей учреждений общего среднего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10044879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841" t="6605" r="4388" b="6462"/>
          <a:stretch>
            <a:fillRect/>
          </a:stretch>
        </p:blipFill>
        <p:spPr bwMode="auto">
          <a:xfrm>
            <a:off x="-1" y="0"/>
            <a:ext cx="911823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03648" y="188640"/>
            <a:ext cx="64508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i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БУКВАРЬ О. И. ТИРИНОВОЙ </a:t>
            </a:r>
            <a:endParaRPr lang="ru-RU" sz="3200" b="1" dirty="0">
              <a:ln>
                <a:solidFill>
                  <a:schemeClr val="accent2"/>
                </a:solidFill>
              </a:ln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836712"/>
            <a:ext cx="8568952" cy="815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900"/>
              </a:lnSpc>
              <a:buFont typeface="Wingdings" panose="05000000000000000000" pitchFamily="2" charset="2"/>
              <a:buChar char="q"/>
              <a:defRPr/>
            </a:pPr>
            <a:r>
              <a:rPr lang="ru-RU" altLang="ru-RU" sz="2400" b="1" i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введение нового материала через проблемные  ситуации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400" y="1709275"/>
            <a:ext cx="5842824" cy="26558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5954" y="4557594"/>
            <a:ext cx="5842824" cy="1925476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841" t="6605" r="4388" b="6462"/>
          <a:stretch>
            <a:fillRect/>
          </a:stretch>
        </p:blipFill>
        <p:spPr bwMode="auto">
          <a:xfrm>
            <a:off x="-1" y="0"/>
            <a:ext cx="911823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03648" y="188640"/>
            <a:ext cx="64508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i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БУКВАРЬ О. И. ТИРИНОВОЙ </a:t>
            </a:r>
            <a:endParaRPr lang="ru-RU" sz="3200" b="1" dirty="0">
              <a:ln>
                <a:solidFill>
                  <a:schemeClr val="accent2"/>
                </a:solidFill>
              </a:ln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826448"/>
            <a:ext cx="6518687" cy="4194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539552" y="764704"/>
            <a:ext cx="8280920" cy="836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900"/>
              </a:lnSpc>
              <a:buFont typeface="Wingdings" pitchFamily="2" charset="2"/>
              <a:buChar char="q"/>
              <a:defRPr/>
            </a:pPr>
            <a:r>
              <a:rPr lang="ru-RU" altLang="ru-RU" sz="2400" b="1" i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введение нового материала через проблемные  ситуации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841" t="6605" r="4388" b="6462"/>
          <a:stretch>
            <a:fillRect/>
          </a:stretch>
        </p:blipFill>
        <p:spPr bwMode="auto">
          <a:xfrm>
            <a:off x="20399" y="0"/>
            <a:ext cx="911823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03648" y="188640"/>
            <a:ext cx="64508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i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БУКВАРЬ О. И. ТИРИНОВОЙ </a:t>
            </a:r>
            <a:endParaRPr lang="ru-RU" sz="3200" b="1" dirty="0">
              <a:ln>
                <a:solidFill>
                  <a:schemeClr val="accent2"/>
                </a:solidFill>
              </a:ln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5819" y="957073"/>
            <a:ext cx="8020638" cy="5042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900"/>
              </a:lnSpc>
              <a:defRPr/>
            </a:pPr>
            <a:r>
              <a:rPr lang="ru-RU" altLang="ru-RU" sz="2800" b="1" dirty="0" smtClean="0">
                <a:solidFill>
                  <a:srgbClr val="7030A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ОСОБЕННОСТИ</a:t>
            </a:r>
            <a:endParaRPr lang="ru-RU" altLang="ru-RU" sz="1600" b="1" dirty="0" smtClean="0">
              <a:solidFill>
                <a:srgbClr val="FF000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3200"/>
              </a:lnSpc>
              <a:buFont typeface="Wingdings" panose="05000000000000000000" pitchFamily="2" charset="2"/>
              <a:buChar char="q"/>
              <a:defRPr/>
            </a:pPr>
            <a:r>
              <a:rPr lang="ru-RU" altLang="ru-RU" sz="2800" b="1" i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освоение способов деятельности на основе системы ориентиров: </a:t>
            </a:r>
          </a:p>
          <a:p>
            <a:pPr algn="just">
              <a:lnSpc>
                <a:spcPts val="3200"/>
              </a:lnSpc>
              <a:defRPr/>
            </a:pPr>
            <a:r>
              <a:rPr lang="ru-RU" altLang="ru-RU" sz="2800" b="1" i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опорных схем, алгоритмов</a:t>
            </a:r>
            <a:endParaRPr lang="ru-RU" altLang="ru-RU" sz="2800" b="1" dirty="0" smtClean="0">
              <a:solidFill>
                <a:schemeClr val="accent4">
                  <a:lumMod val="50000"/>
                </a:schemeClr>
              </a:solidFill>
              <a:latin typeface="Bookman Old Style" pitchFamily="18" charset="0"/>
            </a:endParaRPr>
          </a:p>
          <a:p>
            <a:pPr algn="just">
              <a:lnSpc>
                <a:spcPts val="2900"/>
              </a:lnSpc>
              <a:defRPr/>
            </a:pPr>
            <a:endParaRPr lang="ru-RU" altLang="ru-RU" sz="2400" b="1" dirty="0" smtClean="0">
              <a:solidFill>
                <a:schemeClr val="accent4">
                  <a:lumMod val="50000"/>
                </a:schemeClr>
              </a:solidFill>
              <a:latin typeface="Bookman Old Style" pitchFamily="18" charset="0"/>
            </a:endParaRPr>
          </a:p>
          <a:p>
            <a:pPr algn="just">
              <a:lnSpc>
                <a:spcPts val="2900"/>
              </a:lnSpc>
              <a:defRPr/>
            </a:pPr>
            <a:r>
              <a:rPr lang="ru-RU" altLang="ru-RU" sz="2800" b="1" i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специальные схемы с </a:t>
            </a:r>
          </a:p>
          <a:p>
            <a:pPr algn="just">
              <a:lnSpc>
                <a:spcPts val="2900"/>
              </a:lnSpc>
              <a:defRPr/>
            </a:pPr>
            <a:r>
              <a:rPr lang="ru-RU" altLang="ru-RU" sz="2800" b="1" i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рисунками</a:t>
            </a:r>
            <a:r>
              <a:rPr lang="ru-RU" altLang="ru-RU" sz="2800" i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 </a:t>
            </a:r>
          </a:p>
          <a:p>
            <a:pPr algn="just">
              <a:lnSpc>
                <a:spcPts val="2900"/>
              </a:lnSpc>
              <a:defRPr/>
            </a:pPr>
            <a:r>
              <a:rPr lang="ru-RU" altLang="ru-RU" sz="2400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помогают ребенку</a:t>
            </a:r>
          </a:p>
          <a:p>
            <a:pPr algn="just">
              <a:lnSpc>
                <a:spcPts val="2900"/>
              </a:lnSpc>
              <a:defRPr/>
            </a:pPr>
            <a:r>
              <a:rPr lang="ru-RU" altLang="ru-RU" sz="2400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 быстро вспомнить, </a:t>
            </a:r>
          </a:p>
          <a:p>
            <a:pPr algn="just">
              <a:lnSpc>
                <a:spcPts val="2900"/>
              </a:lnSpc>
              <a:defRPr/>
            </a:pPr>
            <a:r>
              <a:rPr lang="ru-RU" altLang="ru-RU" sz="2400" dirty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altLang="ru-RU" sz="2400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повторить и</a:t>
            </a:r>
          </a:p>
          <a:p>
            <a:pPr algn="just">
              <a:lnSpc>
                <a:spcPts val="2900"/>
              </a:lnSpc>
              <a:defRPr/>
            </a:pPr>
            <a:r>
              <a:rPr lang="ru-RU" altLang="ru-RU" sz="2400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 зафиксировать в памяти </a:t>
            </a:r>
          </a:p>
          <a:p>
            <a:pPr algn="just">
              <a:lnSpc>
                <a:spcPts val="2900"/>
              </a:lnSpc>
              <a:defRPr/>
            </a:pPr>
            <a:r>
              <a:rPr lang="ru-RU" altLang="ru-RU" sz="2400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 материал урока</a:t>
            </a:r>
          </a:p>
          <a:p>
            <a:pPr algn="just">
              <a:lnSpc>
                <a:spcPts val="2900"/>
              </a:lnSpc>
              <a:defRPr/>
            </a:pPr>
            <a:r>
              <a:rPr lang="ru-RU" altLang="ru-RU" sz="2400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altLang="ru-RU" sz="2400" u="sng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(картинки с розовым фоном)</a:t>
            </a:r>
            <a:r>
              <a:rPr lang="ru-RU" altLang="ru-RU" sz="2400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. </a:t>
            </a:r>
            <a:endParaRPr lang="ru-RU" altLang="ru-RU" sz="2400" b="1" dirty="0" smtClean="0">
              <a:solidFill>
                <a:schemeClr val="accent4">
                  <a:lumMod val="50000"/>
                </a:schemeClr>
              </a:solidFill>
              <a:latin typeface="Bookman Old Style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115549"/>
            <a:ext cx="3672408" cy="349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841" t="6605" r="4388" b="6462"/>
          <a:stretch>
            <a:fillRect/>
          </a:stretch>
        </p:blipFill>
        <p:spPr bwMode="auto">
          <a:xfrm>
            <a:off x="25765" y="0"/>
            <a:ext cx="911823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599740" y="106969"/>
            <a:ext cx="64508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i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БУКВАРЬ О. И. ТИРИНОВОЙ </a:t>
            </a:r>
            <a:endParaRPr lang="ru-RU" sz="3200" b="1" dirty="0">
              <a:ln>
                <a:solidFill>
                  <a:schemeClr val="accent2"/>
                </a:solidFill>
              </a:ln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6503" y="716048"/>
            <a:ext cx="827869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800"/>
              </a:lnSpc>
              <a:buClr>
                <a:srgbClr val="6600FF"/>
              </a:buClr>
              <a:buFont typeface="Wingdings" pitchFamily="2" charset="2"/>
              <a:buChar char="Ø"/>
            </a:pPr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Освоение способов деятельности на основе системы ориентиров, опорных схем, алгоритмов</a:t>
            </a:r>
            <a:endParaRPr lang="ru-RU" sz="2800" b="1" i="1" dirty="0">
              <a:solidFill>
                <a:schemeClr val="accent4">
                  <a:lumMod val="5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131" y="1885598"/>
            <a:ext cx="6203343" cy="3487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5373216"/>
            <a:ext cx="6048672" cy="1380268"/>
          </a:xfrm>
          <a:prstGeom prst="rect">
            <a:avLst/>
          </a:prstGeom>
          <a:ln w="19050">
            <a:solidFill>
              <a:srgbClr val="7030A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841" t="6605" r="4388" b="6462"/>
          <a:stretch>
            <a:fillRect/>
          </a:stretch>
        </p:blipFill>
        <p:spPr bwMode="auto">
          <a:xfrm>
            <a:off x="-1" y="0"/>
            <a:ext cx="911823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03648" y="188640"/>
            <a:ext cx="64508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i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БУКВАРЬ О. И. ТИРИНОВОЙ </a:t>
            </a:r>
            <a:endParaRPr lang="ru-RU" sz="3200" b="1" dirty="0">
              <a:ln>
                <a:solidFill>
                  <a:schemeClr val="accent2"/>
                </a:solidFill>
              </a:ln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3" y="1556792"/>
            <a:ext cx="5245811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149080"/>
            <a:ext cx="6264696" cy="203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611560" y="692696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6600FF"/>
              </a:buClr>
              <a:buFont typeface="Wingdings" pitchFamily="2" charset="2"/>
              <a:buChar char="Ø"/>
            </a:pP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Освоение способов деятельности на основе системы ориентиров, опорных схем, алгоритмов</a:t>
            </a:r>
            <a:endParaRPr lang="ru-RU" sz="2400" b="1" i="1" dirty="0">
              <a:solidFill>
                <a:schemeClr val="accent4">
                  <a:lumMod val="50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841" t="6605" r="4388" b="6462"/>
          <a:stretch>
            <a:fillRect/>
          </a:stretch>
        </p:blipFill>
        <p:spPr bwMode="auto">
          <a:xfrm>
            <a:off x="25765" y="-55072"/>
            <a:ext cx="911823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03648" y="188640"/>
            <a:ext cx="64508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i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БУКВАРЬ О. И. ТИРИНОВОЙ </a:t>
            </a:r>
            <a:endParaRPr lang="ru-RU" sz="3200" b="1" dirty="0">
              <a:ln>
                <a:solidFill>
                  <a:schemeClr val="accent2"/>
                </a:solidFill>
              </a:ln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916" y="1909340"/>
            <a:ext cx="6482467" cy="3820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661916" y="709011"/>
            <a:ext cx="82066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6600FF"/>
              </a:buClr>
              <a:buFont typeface="Wingdings" pitchFamily="2" charset="2"/>
              <a:buChar char="Ø"/>
            </a:pP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Освоение способов деятельности на основе системы ориентиров, опорных схем, алгоритмов</a:t>
            </a:r>
            <a:endParaRPr lang="ru-RU" sz="2400" b="1" i="1" dirty="0">
              <a:solidFill>
                <a:schemeClr val="accent4">
                  <a:lumMod val="50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841" t="6605" r="4388" b="6462"/>
          <a:stretch>
            <a:fillRect/>
          </a:stretch>
        </p:blipFill>
        <p:spPr bwMode="auto">
          <a:xfrm>
            <a:off x="-1" y="0"/>
            <a:ext cx="911823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03648" y="188640"/>
            <a:ext cx="64508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i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БУКВАРЬ О. И. ТИРИНОВОЙ </a:t>
            </a:r>
            <a:endParaRPr lang="ru-RU" sz="3200" b="1" dirty="0">
              <a:ln>
                <a:solidFill>
                  <a:schemeClr val="accent2"/>
                </a:solidFill>
              </a:ln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4394" y="798800"/>
            <a:ext cx="8280093" cy="4042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  <a:defRPr/>
            </a:pPr>
            <a:r>
              <a:rPr lang="ru-RU" altLang="ru-RU" sz="2800" b="1" dirty="0" smtClean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АЛГОРИТМ «В 3 шага»:</a:t>
            </a:r>
          </a:p>
          <a:p>
            <a:pPr algn="ctr">
              <a:lnSpc>
                <a:spcPts val="2800"/>
              </a:lnSpc>
              <a:defRPr/>
            </a:pPr>
            <a:endParaRPr lang="ru-RU" altLang="ru-RU" sz="2400" b="1" dirty="0" smtClean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800"/>
              </a:lnSpc>
              <a:buFont typeface="Calibri Light" panose="020F0302020204030204" pitchFamily="34" charset="0"/>
              <a:buAutoNum type="arabicPeriod"/>
              <a:defRPr/>
            </a:pPr>
            <a:r>
              <a:rPr lang="ru-RU" altLang="ru-RU" sz="2800" b="1" dirty="0" smtClean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Учитель даёт образец правильного произношения звука или слова с целевой установкой: «Послушайте, как звучит».</a:t>
            </a:r>
            <a:endParaRPr lang="ru-RU" altLang="ru-RU" sz="2800" b="1" dirty="0" smtClean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ts val="2800"/>
              </a:lnSpc>
              <a:buFont typeface="Calibri Light" panose="020F0302020204030204" pitchFamily="34" charset="0"/>
              <a:buAutoNum type="arabicPeriod"/>
              <a:defRPr/>
            </a:pPr>
            <a:r>
              <a:rPr lang="ru-RU" altLang="ru-RU" sz="2800" b="1" dirty="0" smtClean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Учащиеся хором повторяют звук или слово.</a:t>
            </a:r>
            <a:endParaRPr lang="ru-RU" altLang="ru-RU" sz="2800" b="1" dirty="0" smtClean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ts val="2800"/>
              </a:lnSpc>
              <a:buFont typeface="Calibri Light" panose="020F0302020204030204" pitchFamily="34" charset="0"/>
              <a:buAutoNum type="arabicPeriod"/>
              <a:defRPr/>
            </a:pPr>
            <a:r>
              <a:rPr lang="ru-RU" altLang="ru-RU" sz="2800" b="1" dirty="0" smtClean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Учащиеся ещё раз проговаривают звук или слово с целевой установкой: «Произнеси и послушай для себя»!</a:t>
            </a:r>
            <a:endParaRPr lang="ru-RU" altLang="ru-RU" sz="2800" b="1" dirty="0" smtClean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841" t="6605" r="4388" b="6462"/>
          <a:stretch>
            <a:fillRect/>
          </a:stretch>
        </p:blipFill>
        <p:spPr bwMode="auto">
          <a:xfrm>
            <a:off x="0" y="0"/>
            <a:ext cx="911823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03648" y="188640"/>
            <a:ext cx="64508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i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БУКВАРЬ О. И. ТИРИНОВОЙ </a:t>
            </a:r>
            <a:endParaRPr lang="ru-RU" sz="3200" b="1" dirty="0">
              <a:ln>
                <a:solidFill>
                  <a:schemeClr val="accent2"/>
                </a:solidFill>
              </a:ln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5800" y="764704"/>
            <a:ext cx="6478488" cy="434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900"/>
              </a:lnSpc>
              <a:defRPr/>
            </a:pPr>
            <a:r>
              <a:rPr lang="ru-RU" altLang="ru-RU" sz="2400" b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ОСОБЕННОСТИ</a:t>
            </a:r>
          </a:p>
          <a:p>
            <a:pPr algn="just">
              <a:lnSpc>
                <a:spcPts val="2900"/>
              </a:lnSpc>
              <a:buFont typeface="Wingdings" panose="05000000000000000000" pitchFamily="2" charset="2"/>
              <a:buChar char="q"/>
              <a:defRPr/>
            </a:pP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 возможность эффективно отрабатывать навык чтения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. </a:t>
            </a:r>
          </a:p>
          <a:p>
            <a:pPr algn="just">
              <a:lnSpc>
                <a:spcPts val="2900"/>
              </a:lnSpc>
              <a:defRPr/>
            </a:pP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Введены игровые 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приёмы:</a:t>
            </a:r>
          </a:p>
          <a:p>
            <a:pPr marL="342900" indent="-342900" algn="just">
              <a:lnSpc>
                <a:spcPts val="2700"/>
              </a:lnSpc>
              <a:buFont typeface="Wingdings" panose="05000000000000000000" pitchFamily="2" charset="2"/>
              <a:buChar char="ü"/>
              <a:defRPr/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 «чтение с ракетой»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, который как бы говорит ребенку «читай быстро», </a:t>
            </a:r>
          </a:p>
          <a:p>
            <a:pPr marL="342900" indent="-342900" algn="just">
              <a:lnSpc>
                <a:spcPts val="2700"/>
              </a:lnSpc>
              <a:buFont typeface="Wingdings" panose="05000000000000000000" pitchFamily="2" charset="2"/>
              <a:buChar char="ü"/>
              <a:defRPr/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«чтение с черепахой»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 ориентирует детей читать медленно (протяжно), но правильно,</a:t>
            </a:r>
          </a:p>
          <a:p>
            <a:pPr marL="342900" indent="-342900" algn="just">
              <a:lnSpc>
                <a:spcPts val="2700"/>
              </a:lnSpc>
              <a:buFont typeface="Wingdings" panose="05000000000000000000" pitchFamily="2" charset="2"/>
              <a:buChar char="ü"/>
              <a:defRPr/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«снежный ком»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 помогает тренировать речевой аппарат, чтобы читать и правильно, и быстро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.</a:t>
            </a:r>
            <a:endParaRPr lang="ru-RU" altLang="ru-RU" sz="2400" b="1" i="1" dirty="0" smtClean="0">
              <a:solidFill>
                <a:schemeClr val="accent4">
                  <a:lumMod val="5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5" y="692696"/>
            <a:ext cx="1656184" cy="290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5085184"/>
            <a:ext cx="5112568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841" t="6605" r="4388" b="6462"/>
          <a:stretch>
            <a:fillRect/>
          </a:stretch>
        </p:blipFill>
        <p:spPr bwMode="auto">
          <a:xfrm>
            <a:off x="25765" y="0"/>
            <a:ext cx="911823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03648" y="188640"/>
            <a:ext cx="64508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i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БУКВАРЬ О. И. ТИРИНОВОЙ </a:t>
            </a:r>
            <a:endParaRPr lang="ru-RU" sz="3200" b="1" dirty="0">
              <a:ln>
                <a:solidFill>
                  <a:schemeClr val="accent2"/>
                </a:solidFill>
              </a:ln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124744"/>
            <a:ext cx="3600399" cy="98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124744"/>
            <a:ext cx="3744416" cy="998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539552" y="2204864"/>
            <a:ext cx="56886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400"/>
              </a:lnSpc>
              <a:buFont typeface="Wingdings" pitchFamily="2" charset="2"/>
              <a:buChar char="q"/>
              <a:defRPr/>
            </a:pP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чтение прямого слога</a:t>
            </a:r>
            <a:endParaRPr lang="ru-RU" dirty="0" smtClean="0">
              <a:solidFill>
                <a:schemeClr val="accent4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560" y="764704"/>
            <a:ext cx="51058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ts val="2400"/>
              </a:lnSpc>
              <a:buFont typeface="Wingdings" pitchFamily="2" charset="2"/>
              <a:buChar char="q"/>
              <a:defRPr/>
            </a:pP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подготовка к чтению слов</a:t>
            </a:r>
            <a:endParaRPr lang="ru-RU" sz="2400" dirty="0" smtClean="0">
              <a:solidFill>
                <a:schemeClr val="accent4">
                  <a:lumMod val="5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 l="4782" t="8070" r="3381" b="11057"/>
          <a:stretch>
            <a:fillRect/>
          </a:stretch>
        </p:blipFill>
        <p:spPr bwMode="auto">
          <a:xfrm>
            <a:off x="755575" y="2564904"/>
            <a:ext cx="4992559" cy="1152129"/>
          </a:xfrm>
          <a:prstGeom prst="rect">
            <a:avLst/>
          </a:prstGeom>
          <a:noFill/>
          <a:ln w="952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5696" y="3861048"/>
            <a:ext cx="4752528" cy="1386831"/>
          </a:xfrm>
          <a:prstGeom prst="rect">
            <a:avLst/>
          </a:prstGeom>
          <a:noFill/>
          <a:ln w="952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568" y="5373216"/>
            <a:ext cx="4324328" cy="1368152"/>
          </a:xfrm>
          <a:prstGeom prst="rect">
            <a:avLst/>
          </a:prstGeom>
          <a:noFill/>
          <a:ln w="952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841" t="6605" r="4388" b="6462"/>
          <a:stretch>
            <a:fillRect/>
          </a:stretch>
        </p:blipFill>
        <p:spPr bwMode="auto">
          <a:xfrm>
            <a:off x="-1" y="0"/>
            <a:ext cx="911823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03648" y="188640"/>
            <a:ext cx="64508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i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БУКВАРЬ О. И. ТИРИНОВОЙ </a:t>
            </a:r>
            <a:endParaRPr lang="ru-RU" sz="3200" b="1" dirty="0">
              <a:ln>
                <a:solidFill>
                  <a:schemeClr val="accent2"/>
                </a:solidFill>
              </a:ln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643050"/>
            <a:ext cx="1362075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3861048"/>
            <a:ext cx="5514975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1643050"/>
            <a:ext cx="5133975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1172103" y="908720"/>
            <a:ext cx="26677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ts val="2400"/>
              </a:lnSpc>
              <a:buFont typeface="Wingdings" pitchFamily="2" charset="2"/>
              <a:buChar char="q"/>
              <a:defRPr/>
            </a:pP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чтение слов </a:t>
            </a:r>
            <a:endParaRPr lang="ru-RU" sz="2400" dirty="0" smtClean="0">
              <a:solidFill>
                <a:schemeClr val="accent4">
                  <a:lumMod val="50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841" t="6605" r="4388" b="6462"/>
          <a:stretch>
            <a:fillRect/>
          </a:stretch>
        </p:blipFill>
        <p:spPr bwMode="auto">
          <a:xfrm>
            <a:off x="-1" y="0"/>
            <a:ext cx="911823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908720"/>
            <a:ext cx="3851597" cy="581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547664" y="260648"/>
            <a:ext cx="64508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i="1" dirty="0">
                <a:ln>
                  <a:solidFill>
                    <a:schemeClr val="accent2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БУКВАРЬ О. И. ТИРИНОВОЙ </a:t>
            </a:r>
            <a:endParaRPr lang="ru-RU" sz="3200" b="1" dirty="0">
              <a:ln>
                <a:solidFill>
                  <a:schemeClr val="accent2"/>
                </a:solidFill>
              </a:ln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1484784"/>
            <a:ext cx="273630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4000" b="1" cap="all" dirty="0" smtClean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</a:rPr>
              <a:t>Букварь</a:t>
            </a:r>
            <a:r>
              <a:rPr lang="ru-RU" sz="4000" dirty="0" smtClean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</a:rPr>
              <a:t> </a:t>
            </a:r>
          </a:p>
          <a:p>
            <a:pPr>
              <a:buNone/>
            </a:pPr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</a:rPr>
              <a:t>для 1 класса</a:t>
            </a:r>
            <a:br>
              <a:rPr lang="ru-RU" sz="2800" dirty="0" smtClean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</a:rPr>
              <a:t>учреждений общего среднего образования </a:t>
            </a:r>
          </a:p>
          <a:p>
            <a:pPr>
              <a:buNone/>
            </a:pPr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</a:rPr>
              <a:t>с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</a:rPr>
              <a:t> русским языком обучения</a:t>
            </a:r>
            <a:endParaRPr lang="ru-RU" sz="4000" i="1" dirty="0">
              <a:solidFill>
                <a:schemeClr val="accent4">
                  <a:lumMod val="75000"/>
                </a:schemeClr>
              </a:solidFill>
              <a:latin typeface="Bookman Old Style" pitchFamily="18" charset="0"/>
              <a:cs typeface="Aharoni" pitchFamily="2" charset="-79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841" t="6605" r="4388" b="6462"/>
          <a:stretch>
            <a:fillRect/>
          </a:stretch>
        </p:blipFill>
        <p:spPr bwMode="auto">
          <a:xfrm>
            <a:off x="25765" y="1"/>
            <a:ext cx="911823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03648" y="188640"/>
            <a:ext cx="64508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i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БУКВАРЬ О. И. ТИРИНОВОЙ </a:t>
            </a:r>
            <a:endParaRPr lang="ru-RU" sz="3200" b="1" dirty="0">
              <a:ln>
                <a:solidFill>
                  <a:schemeClr val="accent2"/>
                </a:solidFill>
              </a:ln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692696"/>
            <a:ext cx="8280920" cy="1208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900"/>
              </a:lnSpc>
              <a:defRPr/>
            </a:pPr>
            <a:r>
              <a:rPr lang="ru-RU" altLang="ru-RU" sz="2400" b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ОСОБЕННОСТИ</a:t>
            </a:r>
          </a:p>
          <a:p>
            <a:pPr algn="just">
              <a:lnSpc>
                <a:spcPts val="2900"/>
              </a:lnSpc>
              <a:buFont typeface="Wingdings" panose="05000000000000000000" pitchFamily="2" charset="2"/>
              <a:buChar char="q"/>
              <a:defRPr/>
            </a:pP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 возможность эффективно отрабатывать навык чтения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. </a:t>
            </a:r>
          </a:p>
        </p:txBody>
      </p:sp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501008"/>
            <a:ext cx="1038225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3789040"/>
            <a:ext cx="1066800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1772816"/>
            <a:ext cx="904875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4143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115616" y="1988840"/>
            <a:ext cx="4104456" cy="3683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800"/>
              </a:lnSpc>
              <a:defRPr/>
            </a:pP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Специальные 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столбики слов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в рамках 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с ракетой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, 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слоговые таблицы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для тренировки быстрого чтения слогов и слов, 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тексты с элементами тренажера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 — все это обеспечит качественный результат обучения.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841" t="6605" r="4388" b="6462"/>
          <a:stretch>
            <a:fillRect/>
          </a:stretch>
        </p:blipFill>
        <p:spPr bwMode="auto">
          <a:xfrm>
            <a:off x="-5549" y="61304"/>
            <a:ext cx="911823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08705" y="61304"/>
            <a:ext cx="64508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i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БУКВАРЬ О. И. ТИРИНОВОЙ </a:t>
            </a:r>
            <a:endParaRPr lang="ru-RU" sz="3200" b="1" dirty="0">
              <a:ln>
                <a:solidFill>
                  <a:schemeClr val="accent2"/>
                </a:solidFill>
              </a:ln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9532" y="515757"/>
            <a:ext cx="7416824" cy="8838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900"/>
              </a:lnSpc>
              <a:defRPr/>
            </a:pPr>
            <a:endParaRPr lang="ru-RU" altLang="ru-RU" sz="2000" b="1" dirty="0" smtClean="0">
              <a:solidFill>
                <a:schemeClr val="accent4">
                  <a:lumMod val="50000"/>
                </a:schemeClr>
              </a:solidFill>
              <a:latin typeface="Bookman Old Style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2600"/>
              </a:lnSpc>
              <a:defRPr/>
            </a:pPr>
            <a:r>
              <a:rPr lang="ru-RU" altLang="ru-RU" sz="2800" b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ОСОБЕННОСТИ</a:t>
            </a:r>
          </a:p>
          <a:p>
            <a:pPr algn="ctr">
              <a:lnSpc>
                <a:spcPts val="2600"/>
              </a:lnSpc>
              <a:defRPr/>
            </a:pPr>
            <a:endParaRPr lang="ru-RU" altLang="ru-RU" sz="2400" b="1" dirty="0" smtClean="0">
              <a:solidFill>
                <a:schemeClr val="accent4">
                  <a:lumMod val="50000"/>
                </a:schemeClr>
              </a:solidFill>
              <a:latin typeface="Bookman Old Style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2600"/>
              </a:lnSpc>
              <a:buFont typeface="Wingdings" panose="05000000000000000000" pitchFamily="2" charset="2"/>
              <a:buChar char="q"/>
              <a:defRPr/>
            </a:pPr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порядок введения букв</a:t>
            </a:r>
            <a:endParaRPr lang="ru-RU" sz="2400" dirty="0" smtClean="0">
              <a:solidFill>
                <a:schemeClr val="accent4">
                  <a:lumMod val="50000"/>
                </a:schemeClr>
              </a:solidFill>
              <a:latin typeface="Bookman Old Style" pitchFamily="18" charset="0"/>
            </a:endParaRPr>
          </a:p>
          <a:p>
            <a:pPr indent="357188" algn="just">
              <a:lnSpc>
                <a:spcPts val="3300"/>
              </a:lnSpc>
              <a:defRPr/>
            </a:pPr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В новом букваре дети будут читать слоги с ориентиром на гласные. </a:t>
            </a:r>
          </a:p>
          <a:p>
            <a:pPr indent="357188" algn="just">
              <a:lnSpc>
                <a:spcPts val="3300"/>
              </a:lnSpc>
              <a:defRPr/>
            </a:pPr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Изучение букв дети начнут традиционно с буквы «а» и группы гласных «о», «у», «и», «ы», «э».</a:t>
            </a:r>
            <a:r>
              <a:rPr lang="ru-RU" sz="3200" dirty="0" smtClean="0">
                <a:latin typeface="Bookman Old Style" pitchFamily="18" charset="0"/>
              </a:rPr>
              <a:t> </a:t>
            </a:r>
          </a:p>
          <a:p>
            <a:pPr indent="357188" algn="just">
              <a:lnSpc>
                <a:spcPts val="3300"/>
              </a:lnSpc>
              <a:defRPr/>
            </a:pPr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Затем вводится согласная «м»</a:t>
            </a:r>
            <a:r>
              <a:rPr lang="ru-RU" sz="3200" dirty="0" smtClean="0">
                <a:latin typeface="Bookman Old Style" pitchFamily="18" charset="0"/>
              </a:rPr>
              <a:t>.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</a:p>
          <a:p>
            <a:pPr indent="357188">
              <a:lnSpc>
                <a:spcPts val="3300"/>
              </a:lnSpc>
              <a:defRPr/>
            </a:pPr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На каждую букву отводится </a:t>
            </a:r>
          </a:p>
          <a:p>
            <a:pPr indent="357188">
              <a:lnSpc>
                <a:spcPts val="3300"/>
              </a:lnSpc>
              <a:defRPr/>
            </a:pPr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2 урока: </a:t>
            </a:r>
          </a:p>
          <a:p>
            <a:pPr indent="357188">
              <a:lnSpc>
                <a:spcPts val="3300"/>
              </a:lnSpc>
              <a:defRPr/>
            </a:pPr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1-ый – вводный, </a:t>
            </a:r>
          </a:p>
          <a:p>
            <a:pPr indent="357188">
              <a:lnSpc>
                <a:spcPts val="3300"/>
              </a:lnSpc>
              <a:defRPr/>
            </a:pPr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2-ой – закрепление. </a:t>
            </a:r>
          </a:p>
          <a:p>
            <a:pPr indent="357188">
              <a:lnSpc>
                <a:spcPts val="2900"/>
              </a:lnSpc>
              <a:defRPr/>
            </a:pPr>
            <a:endParaRPr lang="ru-RU" sz="2800" dirty="0" smtClean="0">
              <a:latin typeface="Bookman Old Style" pitchFamily="18" charset="0"/>
            </a:endParaRPr>
          </a:p>
          <a:p>
            <a:pPr>
              <a:lnSpc>
                <a:spcPts val="2900"/>
              </a:lnSpc>
              <a:defRPr/>
            </a:pPr>
            <a:endParaRPr lang="ru-RU" sz="2400" b="1" i="1" dirty="0" smtClean="0">
              <a:solidFill>
                <a:schemeClr val="accent4">
                  <a:lumMod val="50000"/>
                </a:schemeClr>
              </a:solidFill>
              <a:latin typeface="Bookman Old Style" pitchFamily="18" charset="0"/>
            </a:endParaRPr>
          </a:p>
          <a:p>
            <a:pPr>
              <a:lnSpc>
                <a:spcPts val="2900"/>
              </a:lnSpc>
              <a:defRPr/>
            </a:pPr>
            <a:endParaRPr lang="ru-RU" sz="2400" b="1" i="1" dirty="0" smtClean="0">
              <a:solidFill>
                <a:schemeClr val="accent4">
                  <a:lumMod val="50000"/>
                </a:schemeClr>
              </a:solidFill>
              <a:latin typeface="Bookman Old Style" pitchFamily="18" charset="0"/>
            </a:endParaRPr>
          </a:p>
          <a:p>
            <a:pPr>
              <a:lnSpc>
                <a:spcPts val="2900"/>
              </a:lnSpc>
              <a:defRPr/>
            </a:pPr>
            <a:endParaRPr lang="ru-RU" altLang="ru-RU" sz="2400" b="1" i="1" dirty="0" smtClean="0">
              <a:solidFill>
                <a:schemeClr val="accent4">
                  <a:lumMod val="50000"/>
                </a:schemeClr>
              </a:solidFill>
              <a:latin typeface="Bookman Old Style" pitchFamily="18" charset="0"/>
              <a:cs typeface="Times New Roman" panose="02020603050405020304" pitchFamily="18" charset="0"/>
            </a:endParaRPr>
          </a:p>
          <a:p>
            <a:pPr>
              <a:lnSpc>
                <a:spcPts val="2900"/>
              </a:lnSpc>
              <a:defRPr/>
            </a:pPr>
            <a:endParaRPr lang="ru-RU" altLang="ru-RU" sz="2400" b="1" dirty="0" smtClean="0">
              <a:solidFill>
                <a:schemeClr val="accent4">
                  <a:lumMod val="50000"/>
                </a:schemeClr>
              </a:solidFill>
              <a:latin typeface="Bookman Old Style" pitchFamily="18" charset="0"/>
              <a:cs typeface="Times New Roman" panose="02020603050405020304" pitchFamily="18" charset="0"/>
            </a:endParaRPr>
          </a:p>
          <a:p>
            <a:pPr>
              <a:lnSpc>
                <a:spcPts val="2900"/>
              </a:lnSpc>
              <a:defRPr/>
            </a:pPr>
            <a:endParaRPr lang="ru-RU" sz="2000" b="1" dirty="0" smtClean="0">
              <a:solidFill>
                <a:schemeClr val="accent4">
                  <a:lumMod val="50000"/>
                </a:schemeClr>
              </a:solidFill>
              <a:latin typeface="Bookman Old Style" pitchFamily="18" charset="0"/>
            </a:endParaRPr>
          </a:p>
          <a:p>
            <a:pPr>
              <a:lnSpc>
                <a:spcPts val="2900"/>
              </a:lnSpc>
              <a:defRPr/>
            </a:pPr>
            <a:endParaRPr lang="ru-RU" sz="2000" b="1" dirty="0" smtClean="0">
              <a:solidFill>
                <a:schemeClr val="accent4">
                  <a:lumMod val="50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841" t="6605" r="4388" b="6462"/>
          <a:stretch>
            <a:fillRect/>
          </a:stretch>
        </p:blipFill>
        <p:spPr bwMode="auto">
          <a:xfrm>
            <a:off x="25765" y="1"/>
            <a:ext cx="911823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03648" y="188640"/>
            <a:ext cx="64508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i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БУКВАРЬ О. И. ТИРИНОВОЙ </a:t>
            </a:r>
            <a:endParaRPr lang="ru-RU" sz="3200" b="1" dirty="0">
              <a:ln>
                <a:solidFill>
                  <a:schemeClr val="accent2"/>
                </a:solidFill>
              </a:ln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764704"/>
            <a:ext cx="7632848" cy="1220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  <a:defRPr/>
            </a:pPr>
            <a:r>
              <a:rPr lang="ru-RU" altLang="ru-RU" sz="2400" b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ОСОБЕННОСТИ</a:t>
            </a:r>
          </a:p>
          <a:p>
            <a:pPr indent="-342900">
              <a:lnSpc>
                <a:spcPts val="2200"/>
              </a:lnSpc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ru-RU" sz="2400" b="1" spc="-100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Порядок введения букв обусловлен:</a:t>
            </a:r>
          </a:p>
          <a:p>
            <a:pPr marL="1611450" indent="-342900">
              <a:lnSpc>
                <a:spcPts val="22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механизмом чтения;</a:t>
            </a:r>
          </a:p>
          <a:p>
            <a:pPr marL="1611450" indent="-342900">
              <a:lnSpc>
                <a:spcPts val="22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принципом частотности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Bookman Old Style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79512" y="1988840"/>
          <a:ext cx="8751378" cy="4752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2529"/>
                <a:gridCol w="3770919"/>
                <a:gridCol w="2347930"/>
              </a:tblGrid>
              <a:tr h="68949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4063038">
                <a:tc>
                  <a:txBody>
                    <a:bodyPr/>
                    <a:lstStyle/>
                    <a:p>
                      <a:pPr marL="342900" indent="-342900">
                        <a:buNone/>
                      </a:pPr>
                      <a:r>
                        <a:rPr lang="ru-RU" dirty="0" smtClean="0"/>
                        <a:t>1. Буквы </a:t>
                      </a:r>
                    </a:p>
                    <a:p>
                      <a:pPr marL="342900" indent="-342900">
                        <a:buNone/>
                      </a:pPr>
                      <a:r>
                        <a:rPr lang="ru-RU" b="1" dirty="0" smtClean="0">
                          <a:solidFill>
                            <a:srgbClr val="C00000"/>
                          </a:solidFill>
                        </a:rPr>
                        <a:t>    А, О, У, И, Э, Ы</a:t>
                      </a:r>
                    </a:p>
                    <a:p>
                      <a:endParaRPr lang="ru-RU" b="1" dirty="0" smtClean="0">
                        <a:solidFill>
                          <a:srgbClr val="C00000"/>
                        </a:solidFill>
                      </a:endParaRPr>
                    </a:p>
                    <a:p>
                      <a:r>
                        <a:rPr kumimoji="0" lang="ru-RU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 Буква </a:t>
                      </a:r>
                      <a:r>
                        <a:rPr lang="ru-RU" b="1" dirty="0" smtClean="0">
                          <a:solidFill>
                            <a:srgbClr val="006600"/>
                          </a:solidFill>
                        </a:rPr>
                        <a:t>Й</a:t>
                      </a:r>
                    </a:p>
                    <a:p>
                      <a:endParaRPr lang="ru-RU" b="1" dirty="0" smtClean="0">
                        <a:solidFill>
                          <a:srgbClr val="006600"/>
                        </a:solidFill>
                      </a:endParaRPr>
                    </a:p>
                    <a:p>
                      <a:r>
                        <a:rPr lang="ru-RU" dirty="0" smtClean="0"/>
                        <a:t>3. Буквы </a:t>
                      </a:r>
                    </a:p>
                    <a:p>
                      <a:r>
                        <a:rPr lang="ru-RU" b="1" dirty="0" smtClean="0">
                          <a:solidFill>
                            <a:srgbClr val="0000CC"/>
                          </a:solidFill>
                        </a:rPr>
                        <a:t>     Ж, Ш, Ц, </a:t>
                      </a:r>
                      <a:r>
                        <a:rPr kumimoji="0" lang="ru-RU" b="1" kern="1200" dirty="0" smtClean="0">
                          <a:solidFill>
                            <a:srgbClr val="006600"/>
                          </a:solidFill>
                          <a:latin typeface="+mn-lt"/>
                          <a:ea typeface="+mn-ea"/>
                          <a:cs typeface="+mn-cs"/>
                        </a:rPr>
                        <a:t>Ч, Щ</a:t>
                      </a:r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Буквы:</a:t>
                      </a:r>
                    </a:p>
                    <a:p>
                      <a:endParaRPr lang="ru-RU" sz="800" dirty="0" smtClean="0"/>
                    </a:p>
                    <a:p>
                      <a:pPr>
                        <a:buClr>
                          <a:srgbClr val="7030A0"/>
                        </a:buClr>
                        <a:buFont typeface="Arial" pitchFamily="34" charset="0"/>
                        <a:buChar char="•"/>
                      </a:pPr>
                      <a:r>
                        <a:rPr lang="ru-RU" dirty="0" smtClean="0"/>
                        <a:t> </a:t>
                      </a:r>
                      <a:r>
                        <a:rPr lang="ru-RU" b="1" dirty="0" smtClean="0">
                          <a:solidFill>
                            <a:srgbClr val="7030A0"/>
                          </a:solidFill>
                          <a:effectLst/>
                        </a:rPr>
                        <a:t>М,  Л,  Н,  Р;</a:t>
                      </a:r>
                    </a:p>
                    <a:p>
                      <a:pPr>
                        <a:buClr>
                          <a:srgbClr val="7030A0"/>
                        </a:buClr>
                        <a:buFont typeface="Arial" pitchFamily="34" charset="0"/>
                        <a:buNone/>
                      </a:pPr>
                      <a:endParaRPr lang="ru-RU" sz="800" b="1" dirty="0" smtClean="0">
                        <a:solidFill>
                          <a:srgbClr val="006600"/>
                        </a:solidFill>
                        <a:effectLst/>
                      </a:endParaRPr>
                    </a:p>
                    <a:p>
                      <a:pPr>
                        <a:buClr>
                          <a:srgbClr val="7030A0"/>
                        </a:buClr>
                        <a:buFont typeface="Arial" pitchFamily="34" charset="0"/>
                        <a:buChar char="•"/>
                      </a:pPr>
                      <a:r>
                        <a:rPr lang="ru-RU" b="1" baseline="0" dirty="0" smtClean="0">
                          <a:solidFill>
                            <a:srgbClr val="006600"/>
                          </a:solidFill>
                          <a:effectLst/>
                        </a:rPr>
                        <a:t> </a:t>
                      </a:r>
                      <a:r>
                        <a:rPr kumimoji="0" lang="ru-RU" b="1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Б,   В,   Г,    Д,   З,    </a:t>
                      </a:r>
                    </a:p>
                    <a:p>
                      <a:pPr>
                        <a:buClr>
                          <a:srgbClr val="7030A0"/>
                        </a:buClr>
                        <a:buFont typeface="Arial" pitchFamily="34" charset="0"/>
                        <a:buNone/>
                      </a:pPr>
                      <a:r>
                        <a:rPr kumimoji="0" lang="ru-RU" b="1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П,  Ф,   К,   Т,   С;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endParaRPr kumimoji="0" lang="ru-RU" sz="800" b="1" kern="1200" dirty="0" smtClean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kumimoji="0" lang="ru-RU" b="1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Х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endParaRPr kumimoji="0" lang="ru-RU" b="1" kern="1200" dirty="0" smtClean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      Буквы </a:t>
                      </a:r>
                      <a:r>
                        <a:rPr lang="ru-RU" b="1" baseline="0" dirty="0" smtClean="0">
                          <a:solidFill>
                            <a:srgbClr val="C00000"/>
                          </a:solidFill>
                        </a:rPr>
                        <a:t>Е, Ё, Ю, </a:t>
                      </a:r>
                      <a:r>
                        <a:rPr lang="ru-RU" b="1" dirty="0" smtClean="0">
                          <a:solidFill>
                            <a:srgbClr val="C00000"/>
                          </a:solidFill>
                        </a:rPr>
                        <a:t>Я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l="73023" t="5585" r="1770" b="21805"/>
          <a:stretch>
            <a:fillRect/>
          </a:stretch>
        </p:blipFill>
        <p:spPr bwMode="auto">
          <a:xfrm>
            <a:off x="285720" y="4786322"/>
            <a:ext cx="767958" cy="1018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l="5102" r="13265" b="8653"/>
          <a:stretch>
            <a:fillRect/>
          </a:stretch>
        </p:blipFill>
        <p:spPr bwMode="auto">
          <a:xfrm>
            <a:off x="1086128" y="5013176"/>
            <a:ext cx="821576" cy="1018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5589240"/>
            <a:ext cx="792088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 l="3846" t="8139" r="3846" b="10470"/>
          <a:stretch>
            <a:fillRect/>
          </a:stretch>
        </p:blipFill>
        <p:spPr bwMode="auto">
          <a:xfrm>
            <a:off x="2928926" y="4714885"/>
            <a:ext cx="3571900" cy="744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28926" y="5643578"/>
            <a:ext cx="3571900" cy="740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6578" y="3143248"/>
            <a:ext cx="20955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6578" y="4143380"/>
            <a:ext cx="2052640" cy="101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43768" y="5214950"/>
            <a:ext cx="1443037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7" name="Прямая со стрелкой 16"/>
          <p:cNvCxnSpPr/>
          <p:nvPr/>
        </p:nvCxnSpPr>
        <p:spPr>
          <a:xfrm flipV="1">
            <a:off x="1403648" y="2060848"/>
            <a:ext cx="0" cy="504056"/>
          </a:xfrm>
          <a:prstGeom prst="straightConnector1">
            <a:avLst/>
          </a:prstGeom>
          <a:ln w="28575">
            <a:solidFill>
              <a:schemeClr val="bg1">
                <a:alpha val="53725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4357686" y="2428868"/>
            <a:ext cx="714380" cy="1588"/>
          </a:xfrm>
          <a:prstGeom prst="straightConnector1">
            <a:avLst/>
          </a:prstGeom>
          <a:ln w="28575">
            <a:solidFill>
              <a:schemeClr val="bg1">
                <a:alpha val="53725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10800000">
            <a:off x="7500958" y="2428868"/>
            <a:ext cx="642942" cy="1588"/>
          </a:xfrm>
          <a:prstGeom prst="straightConnector1">
            <a:avLst/>
          </a:prstGeom>
          <a:ln w="28575">
            <a:solidFill>
              <a:schemeClr val="bg1">
                <a:alpha val="53725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841" t="6605" r="4388" b="6462"/>
          <a:stretch>
            <a:fillRect/>
          </a:stretch>
        </p:blipFill>
        <p:spPr bwMode="auto">
          <a:xfrm>
            <a:off x="25765" y="1"/>
            <a:ext cx="911823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03648" y="188640"/>
            <a:ext cx="64508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i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БУКВАРЬ О. И. ТИРИНОВОЙ </a:t>
            </a:r>
            <a:endParaRPr lang="ru-RU" sz="3200" b="1" dirty="0">
              <a:ln>
                <a:solidFill>
                  <a:schemeClr val="accent2"/>
                </a:solidFill>
              </a:ln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1124744"/>
            <a:ext cx="8352928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ts val="2600"/>
              </a:lnSpc>
            </a:pPr>
            <a:endParaRPr lang="ru-RU" altLang="ru-RU" sz="2400" b="1" u="sng" dirty="0" smtClean="0">
              <a:solidFill>
                <a:srgbClr val="7030A0"/>
              </a:solidFill>
              <a:latin typeface="Bookman Old Style" pitchFamily="18" charset="0"/>
              <a:ea typeface="Calibri" pitchFamily="34" charset="0"/>
              <a:cs typeface="Times New Roman" pitchFamily="18" charset="0"/>
            </a:endParaRPr>
          </a:p>
          <a:p>
            <a:pPr indent="449263" algn="just">
              <a:lnSpc>
                <a:spcPts val="2600"/>
              </a:lnSpc>
            </a:pPr>
            <a:r>
              <a:rPr lang="ru-RU" altLang="ru-RU" sz="2400" b="1" u="sng" dirty="0" smtClean="0">
                <a:solidFill>
                  <a:srgbClr val="7030A0"/>
                </a:solidFill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1 этап:</a:t>
            </a:r>
            <a:endParaRPr lang="ru-RU" altLang="ru-RU" sz="2400" u="sng" dirty="0" smtClean="0">
              <a:solidFill>
                <a:srgbClr val="7030A0"/>
              </a:solidFill>
              <a:latin typeface="Bookman Old Style" pitchFamily="18" charset="0"/>
              <a:ea typeface="Calibri" pitchFamily="34" charset="0"/>
              <a:cs typeface="Times New Roman" pitchFamily="18" charset="0"/>
            </a:endParaRPr>
          </a:p>
          <a:p>
            <a:pPr indent="182563">
              <a:lnSpc>
                <a:spcPts val="2600"/>
              </a:lnSpc>
            </a:pPr>
            <a:r>
              <a:rPr lang="ru-RU" altLang="ru-RU" sz="2400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6 букв для обозначения гласных звуков – </a:t>
            </a:r>
          </a:p>
          <a:p>
            <a:pPr indent="182563">
              <a:lnSpc>
                <a:spcPts val="2600"/>
              </a:lnSpc>
            </a:pPr>
            <a:r>
              <a:rPr lang="ru-RU" altLang="ru-RU" sz="2400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А У И О Э Ы (добавлена буква Э);                                                                                 </a:t>
            </a:r>
            <a:endParaRPr lang="ru-RU" altLang="ru-RU" sz="2400" b="1" u="sng" dirty="0" smtClean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  <a:cs typeface="Times New Roman" pitchFamily="18" charset="0"/>
            </a:endParaRPr>
          </a:p>
          <a:p>
            <a:pPr indent="449263" algn="just">
              <a:lnSpc>
                <a:spcPts val="2600"/>
              </a:lnSpc>
            </a:pPr>
            <a:r>
              <a:rPr lang="ru-RU" altLang="ru-RU" sz="2400" b="1" u="sng" dirty="0" smtClean="0">
                <a:solidFill>
                  <a:srgbClr val="7030A0"/>
                </a:solidFill>
                <a:latin typeface="Bookman Old Style" pitchFamily="18" charset="0"/>
                <a:cs typeface="Times New Roman" pitchFamily="18" charset="0"/>
              </a:rPr>
              <a:t>2 этап:</a:t>
            </a:r>
            <a:r>
              <a:rPr lang="ru-RU" altLang="ru-RU" sz="2400" u="sng" dirty="0" smtClean="0">
                <a:solidFill>
                  <a:srgbClr val="7030A0"/>
                </a:solidFill>
                <a:latin typeface="Bookman Old Style" pitchFamily="18" charset="0"/>
                <a:cs typeface="Times New Roman" pitchFamily="18" charset="0"/>
              </a:rPr>
              <a:t> </a:t>
            </a:r>
          </a:p>
          <a:p>
            <a:pPr algn="just">
              <a:lnSpc>
                <a:spcPts val="2600"/>
              </a:lnSpc>
              <a:defRPr/>
            </a:pPr>
            <a:r>
              <a:rPr lang="ru-RU" altLang="ru-RU" sz="2400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  <a:cs typeface="Times New Roman" pitchFamily="18" charset="0"/>
              </a:rPr>
              <a:t>  15 букв для обозначения согласных    </a:t>
            </a:r>
            <a:r>
              <a:rPr lang="ru-RU" altLang="ru-RU" sz="2400" b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  <a:cs typeface="Times New Roman" pitchFamily="18" charset="0"/>
              </a:rPr>
              <a:t>парных</a:t>
            </a:r>
            <a:r>
              <a:rPr lang="ru-RU" altLang="ru-RU" sz="2400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  <a:cs typeface="Times New Roman" pitchFamily="18" charset="0"/>
              </a:rPr>
              <a:t> по </a:t>
            </a:r>
            <a:r>
              <a:rPr lang="ru-RU" altLang="ru-RU" sz="2400" b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  <a:cs typeface="Times New Roman" pitchFamily="18" charset="0"/>
              </a:rPr>
              <a:t>твёрдости/ мягкости </a:t>
            </a:r>
            <a:r>
              <a:rPr lang="ru-RU" altLang="ru-RU" sz="2400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  <a:cs typeface="Times New Roman" pitchFamily="18" charset="0"/>
              </a:rPr>
              <a:t>и буква Х;</a:t>
            </a:r>
            <a:r>
              <a:rPr lang="ru-RU" altLang="ru-RU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ts val="2600"/>
              </a:lnSpc>
              <a:defRPr/>
            </a:pPr>
            <a:r>
              <a:rPr lang="ru-RU" alt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     </a:t>
            </a:r>
            <a:r>
              <a:rPr lang="ru-RU" altLang="ru-RU" sz="2400" b="1" u="sng" dirty="0" smtClean="0">
                <a:solidFill>
                  <a:srgbClr val="7030A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3 этап: </a:t>
            </a:r>
          </a:p>
          <a:p>
            <a:pPr algn="just">
              <a:lnSpc>
                <a:spcPts val="2600"/>
              </a:lnSpc>
              <a:defRPr/>
            </a:pPr>
            <a:r>
              <a:rPr lang="ru-RU" altLang="ru-RU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  буква Й;</a:t>
            </a:r>
            <a:endParaRPr lang="ru-RU" altLang="ru-RU" sz="2400" b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2600"/>
              </a:lnSpc>
              <a:defRPr/>
            </a:pPr>
            <a:r>
              <a:rPr lang="ru-RU" altLang="ru-RU" sz="2400" b="1" dirty="0" smtClean="0">
                <a:solidFill>
                  <a:srgbClr val="7030A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sz="2400" b="1" u="sng" dirty="0" smtClean="0">
                <a:solidFill>
                  <a:srgbClr val="7030A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4 этап:</a:t>
            </a:r>
            <a:r>
              <a:rPr lang="ru-RU" altLang="ru-RU" sz="2400" u="sng" dirty="0" smtClean="0">
                <a:solidFill>
                  <a:srgbClr val="FF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ts val="2200"/>
              </a:lnSpc>
              <a:defRPr/>
            </a:pPr>
            <a:r>
              <a:rPr lang="ru-RU" altLang="ru-RU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  буквы Я Ю Е Ё;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just">
              <a:lnSpc>
                <a:spcPts val="2200"/>
              </a:lnSpc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</a:t>
            </a:r>
          </a:p>
          <a:p>
            <a:pPr algn="just">
              <a:lnSpc>
                <a:spcPts val="2200"/>
              </a:lnSpc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Первый  урок             Второй  урок</a:t>
            </a:r>
          </a:p>
          <a:p>
            <a:pPr indent="449263" algn="just">
              <a:lnSpc>
                <a:spcPts val="2200"/>
              </a:lnSpc>
            </a:pPr>
            <a:endParaRPr lang="ru-RU" altLang="ru-RU" sz="2000" dirty="0" smtClean="0">
              <a:solidFill>
                <a:schemeClr val="accent4">
                  <a:lumMod val="50000"/>
                </a:schemeClr>
              </a:solidFill>
              <a:latin typeface="Bookman Old Style" pitchFamily="18" charset="0"/>
              <a:cs typeface="Times New Roman" pitchFamily="18" charset="0"/>
            </a:endParaRPr>
          </a:p>
          <a:p>
            <a:pPr indent="449263" algn="just">
              <a:lnSpc>
                <a:spcPts val="2200"/>
              </a:lnSpc>
            </a:pPr>
            <a:endParaRPr lang="ru-RU" altLang="ru-RU" sz="2000" dirty="0" smtClean="0">
              <a:solidFill>
                <a:schemeClr val="accent4">
                  <a:lumMod val="50000"/>
                </a:schemeClr>
              </a:solidFill>
              <a:latin typeface="Bookman Old Style" pitchFamily="18" charset="0"/>
              <a:ea typeface="Calibri" pitchFamily="34" charset="0"/>
              <a:cs typeface="Calibri" pitchFamily="34" charset="0"/>
            </a:endParaRPr>
          </a:p>
          <a:p>
            <a:pPr indent="182563">
              <a:lnSpc>
                <a:spcPts val="2200"/>
              </a:lnSpc>
            </a:pPr>
            <a:endParaRPr lang="ru-RU" altLang="ru-RU" sz="2000" dirty="0" smtClean="0">
              <a:solidFill>
                <a:srgbClr val="000000"/>
              </a:solidFill>
              <a:latin typeface="Bookman Old Style" pitchFamily="18" charset="0"/>
              <a:ea typeface="Calibri" pitchFamily="34" charset="0"/>
              <a:cs typeface="Times New Roman" pitchFamily="18" charset="0"/>
            </a:endParaRPr>
          </a:p>
          <a:p>
            <a:pPr indent="449263" algn="just">
              <a:lnSpc>
                <a:spcPts val="2200"/>
              </a:lnSpc>
            </a:pPr>
            <a:endParaRPr lang="ru-RU" altLang="ru-RU" sz="2000" dirty="0" smtClean="0">
              <a:solidFill>
                <a:srgbClr val="000000"/>
              </a:solidFill>
              <a:latin typeface="Bookman Old Style" pitchFamily="18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5576" y="692696"/>
            <a:ext cx="58003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ОСОБЕННОСТИ</a:t>
            </a:r>
          </a:p>
          <a:p>
            <a:pPr>
              <a:buFont typeface="Wingdings" pitchFamily="2" charset="2"/>
              <a:buChar char="q"/>
            </a:pPr>
            <a:r>
              <a:rPr lang="ru-RU" sz="2400" b="1" spc="-100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Порядок введения букв</a:t>
            </a:r>
            <a:endParaRPr lang="ru-RU" sz="2400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5301208"/>
            <a:ext cx="2664296" cy="134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5373216"/>
            <a:ext cx="1852951" cy="1161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5373216"/>
            <a:ext cx="1554162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841" t="6605" r="4388" b="6462"/>
          <a:stretch>
            <a:fillRect/>
          </a:stretch>
        </p:blipFill>
        <p:spPr bwMode="auto">
          <a:xfrm>
            <a:off x="-1" y="0"/>
            <a:ext cx="911823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03648" y="188640"/>
            <a:ext cx="64508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i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БУКВАРЬ О. И. ТИРИНОВОЙ </a:t>
            </a:r>
            <a:endParaRPr lang="ru-RU" sz="3200" b="1" dirty="0">
              <a:ln>
                <a:solidFill>
                  <a:schemeClr val="accent2"/>
                </a:solidFill>
              </a:ln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1407934"/>
            <a:ext cx="4572000" cy="36074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ts val="2200"/>
              </a:lnSpc>
              <a:defRPr/>
            </a:pPr>
            <a:endParaRPr lang="ru-RU" altLang="ru-RU" dirty="0" smtClean="0">
              <a:effectLst>
                <a:outerShdw blurRad="38100" dist="38100" dir="2700000" algn="tl">
                  <a:srgbClr val="C0C0C0"/>
                </a:outerShdw>
              </a:effectLst>
              <a:latin typeface="Bookman Old Style" panose="020506040505050202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836712"/>
            <a:ext cx="8208911" cy="4319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  <a:defRPr/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ОСОБЕННОСТИ</a:t>
            </a:r>
          </a:p>
          <a:p>
            <a:pPr>
              <a:lnSpc>
                <a:spcPts val="2200"/>
              </a:lnSpc>
              <a:buFont typeface="Wingdings" pitchFamily="2" charset="2"/>
              <a:buChar char="q"/>
              <a:defRPr/>
            </a:pPr>
            <a:r>
              <a:rPr lang="ru-RU" sz="2400" b="1" spc="-100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 Порядок введения букв</a:t>
            </a:r>
          </a:p>
          <a:p>
            <a:pPr algn="just">
              <a:lnSpc>
                <a:spcPts val="2200"/>
              </a:lnSpc>
              <a:defRPr/>
            </a:pPr>
            <a:r>
              <a:rPr lang="ru-RU" altLang="ru-RU" sz="2400" b="1" u="sng" dirty="0" smtClean="0">
                <a:solidFill>
                  <a:srgbClr val="7030A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5 этап: </a:t>
            </a:r>
          </a:p>
          <a:p>
            <a:pPr algn="just">
              <a:lnSpc>
                <a:spcPts val="2200"/>
              </a:lnSpc>
              <a:defRPr/>
            </a:pPr>
            <a:endParaRPr lang="ru-RU" altLang="ru-RU" sz="2400" dirty="0" smtClean="0">
              <a:solidFill>
                <a:srgbClr val="00000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2200"/>
              </a:lnSpc>
              <a:defRPr/>
            </a:pPr>
            <a:r>
              <a:rPr lang="ru-RU" altLang="ru-RU" sz="2400" dirty="0" smtClean="0">
                <a:solidFill>
                  <a:srgbClr val="0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Ь–показатель мягкости согласного звука;</a:t>
            </a:r>
            <a:endParaRPr lang="ru-RU" altLang="ru-RU" sz="2400" dirty="0" smtClean="0">
              <a:latin typeface="Bookman Old Style" panose="020506040505050202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ts val="2200"/>
              </a:lnSpc>
              <a:defRPr/>
            </a:pPr>
            <a:endParaRPr lang="ru-RU" altLang="ru-RU" sz="2400" b="1" u="sng" dirty="0" smtClean="0">
              <a:solidFill>
                <a:srgbClr val="FF000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2200"/>
              </a:lnSpc>
              <a:defRPr/>
            </a:pPr>
            <a:endParaRPr lang="ru-RU" altLang="ru-RU" sz="2400" b="1" u="sng" dirty="0" smtClean="0">
              <a:solidFill>
                <a:srgbClr val="FF000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2200"/>
              </a:lnSpc>
              <a:defRPr/>
            </a:pPr>
            <a:endParaRPr lang="ru-RU" altLang="ru-RU" sz="2400" b="1" u="sng" dirty="0" smtClean="0">
              <a:solidFill>
                <a:srgbClr val="FF000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2200"/>
              </a:lnSpc>
              <a:defRPr/>
            </a:pPr>
            <a:endParaRPr lang="ru-RU" altLang="ru-RU" sz="2400" b="1" u="sng" dirty="0" smtClean="0">
              <a:solidFill>
                <a:srgbClr val="FF000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2200"/>
              </a:lnSpc>
              <a:defRPr/>
            </a:pPr>
            <a:endParaRPr lang="ru-RU" altLang="ru-RU" sz="2400" b="1" u="sng" dirty="0" smtClean="0">
              <a:solidFill>
                <a:srgbClr val="FF000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2200"/>
              </a:lnSpc>
              <a:defRPr/>
            </a:pPr>
            <a:r>
              <a:rPr lang="ru-RU" altLang="ru-RU" sz="2400" b="1" u="sng" dirty="0" smtClean="0">
                <a:solidFill>
                  <a:srgbClr val="7030A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6 этап:</a:t>
            </a:r>
            <a:r>
              <a:rPr lang="ru-RU" altLang="ru-RU" sz="2400" u="sng" dirty="0" smtClean="0">
                <a:solidFill>
                  <a:srgbClr val="7030A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ts val="2200"/>
              </a:lnSpc>
              <a:defRPr/>
            </a:pPr>
            <a:endParaRPr lang="ru-RU" altLang="ru-RU" sz="2400" u="sng" dirty="0" smtClean="0">
              <a:solidFill>
                <a:srgbClr val="FF000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2200"/>
              </a:lnSpc>
              <a:defRPr/>
            </a:pPr>
            <a:r>
              <a:rPr lang="ru-RU" altLang="ru-RU" sz="2400" dirty="0" smtClean="0">
                <a:solidFill>
                  <a:srgbClr val="0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Ь – разделительный мягкий знак;</a:t>
            </a:r>
            <a:endParaRPr lang="ru-RU" altLang="ru-RU" sz="2400" dirty="0" smtClean="0">
              <a:latin typeface="Bookman Old Style" panose="020506040505050202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ts val="2200"/>
              </a:lnSpc>
              <a:defRPr/>
            </a:pPr>
            <a:r>
              <a:rPr lang="ru-RU" altLang="ru-RU" sz="2400" dirty="0" smtClean="0">
                <a:solidFill>
                  <a:srgbClr val="0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Ъ – разделительный твёрдый знак</a:t>
            </a:r>
            <a:r>
              <a:rPr lang="ru-RU" altLang="ru-RU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;</a:t>
            </a:r>
            <a:endParaRPr lang="ru-RU" altLang="ru-RU" sz="2400" dirty="0" smtClean="0">
              <a:effectLst>
                <a:outerShdw blurRad="38100" dist="38100" dir="2700000" algn="tl">
                  <a:srgbClr val="C0C0C0"/>
                </a:outerShdw>
              </a:effectLst>
              <a:latin typeface="Bookman Old Style" panose="020506040505050202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276872"/>
            <a:ext cx="3127375" cy="1219200"/>
          </a:xfrm>
          <a:prstGeom prst="rect">
            <a:avLst/>
          </a:prstGeom>
          <a:noFill/>
          <a:ln w="952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2276872"/>
            <a:ext cx="2941637" cy="1219200"/>
          </a:xfrm>
          <a:prstGeom prst="rect">
            <a:avLst/>
          </a:prstGeom>
          <a:noFill/>
          <a:ln w="952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869160"/>
            <a:ext cx="3024336" cy="1563688"/>
          </a:xfrm>
          <a:prstGeom prst="rect">
            <a:avLst/>
          </a:prstGeom>
          <a:noFill/>
          <a:ln w="952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3928" y="4869160"/>
            <a:ext cx="2880320" cy="1552575"/>
          </a:xfrm>
          <a:prstGeom prst="rect">
            <a:avLst/>
          </a:prstGeom>
          <a:noFill/>
          <a:ln w="952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841" t="6605" r="4388" b="6462"/>
          <a:stretch>
            <a:fillRect/>
          </a:stretch>
        </p:blipFill>
        <p:spPr bwMode="auto">
          <a:xfrm>
            <a:off x="-1" y="0"/>
            <a:ext cx="911823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03648" y="188640"/>
            <a:ext cx="64508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i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БУКВАРЬ О. И. ТИРИНОВОЙ </a:t>
            </a:r>
            <a:endParaRPr lang="ru-RU" sz="3200" b="1" dirty="0">
              <a:ln>
                <a:solidFill>
                  <a:schemeClr val="accent2"/>
                </a:solidFill>
              </a:ln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764704"/>
            <a:ext cx="80648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CC"/>
              </a:buClr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ОСОБЕННОСТИ</a:t>
            </a:r>
          </a:p>
          <a:p>
            <a:pPr>
              <a:buClr>
                <a:srgbClr val="0000CC"/>
              </a:buClr>
              <a:buFont typeface="Wingdings" pitchFamily="2" charset="2"/>
              <a:buChar char="q"/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Порядок введения букв:</a:t>
            </a:r>
            <a:endParaRPr lang="ru-RU" sz="2400" dirty="0" smtClean="0">
              <a:solidFill>
                <a:schemeClr val="accent4">
                  <a:lumMod val="50000"/>
                </a:schemeClr>
              </a:solidFill>
              <a:latin typeface="Bookman Old Style" pitchFamily="18" charset="0"/>
            </a:endParaRPr>
          </a:p>
          <a:p>
            <a:pPr>
              <a:buClr>
                <a:srgbClr val="0000CC"/>
              </a:buClr>
            </a:pPr>
            <a:r>
              <a:rPr lang="ru-RU" sz="2400" b="1" u="sng" dirty="0" smtClean="0">
                <a:solidFill>
                  <a:srgbClr val="7030A0"/>
                </a:solidFill>
                <a:latin typeface="Bookman Old Style" pitchFamily="18" charset="0"/>
              </a:rPr>
              <a:t>7 этап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– буквы для обозначения согласных звуков,   непарных по твёрдости – мягкости</a:t>
            </a:r>
          </a:p>
          <a:p>
            <a:pPr>
              <a:buClr>
                <a:srgbClr val="0000CC"/>
              </a:buClr>
            </a:pPr>
            <a:r>
              <a:rPr lang="ru-RU" altLang="ru-RU" sz="2400" spc="-1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i="1" spc="-100" dirty="0" smtClean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(Ж Ш Ц </a:t>
            </a:r>
            <a:r>
              <a:rPr lang="ru-RU" altLang="ru-RU" sz="2400" i="1" spc="-1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всегда твёрдые; Ч Щ – только мягкие).</a:t>
            </a:r>
            <a:endParaRPr lang="ru-RU" sz="2400" i="1" dirty="0">
              <a:solidFill>
                <a:schemeClr val="accent4">
                  <a:lumMod val="5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755360"/>
            <a:ext cx="4143404" cy="1219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8380" y="2807383"/>
            <a:ext cx="4210053" cy="52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933056"/>
            <a:ext cx="4106030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5877272"/>
            <a:ext cx="4071967" cy="480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841" t="6605" r="4388" b="6462"/>
          <a:stretch>
            <a:fillRect/>
          </a:stretch>
        </p:blipFill>
        <p:spPr bwMode="auto">
          <a:xfrm>
            <a:off x="25765" y="0"/>
            <a:ext cx="911823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03648" y="188640"/>
            <a:ext cx="64508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i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БУКВАРЬ О. И. ТИРИНОВОЙ </a:t>
            </a:r>
            <a:endParaRPr lang="ru-RU" sz="3200" b="1" dirty="0">
              <a:ln>
                <a:solidFill>
                  <a:schemeClr val="accent2"/>
                </a:solidFill>
              </a:ln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3429000"/>
            <a:ext cx="396044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5013176"/>
            <a:ext cx="5400600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611560" y="764704"/>
            <a:ext cx="8208912" cy="2567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ts val="2400"/>
              </a:lnSpc>
              <a:defRPr/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ОСОБЕННОСТИ</a:t>
            </a:r>
          </a:p>
          <a:p>
            <a:pPr marL="342900" indent="-342900">
              <a:lnSpc>
                <a:spcPts val="2400"/>
              </a:lnSpc>
              <a:buFont typeface="Wingdings" pitchFamily="2" charset="2"/>
              <a:buChar char="q"/>
              <a:defRPr/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оформление букваря</a:t>
            </a:r>
            <a:r>
              <a:rPr lang="ru-RU" sz="2400" dirty="0" smtClean="0"/>
              <a:t> </a:t>
            </a:r>
          </a:p>
          <a:p>
            <a:pPr marL="342900" indent="-342900" algn="just">
              <a:lnSpc>
                <a:spcPts val="2900"/>
              </a:lnSpc>
              <a:buFont typeface="Wingdings" panose="05000000000000000000" pitchFamily="2" charset="2"/>
              <a:buChar char="ü"/>
              <a:defRPr/>
            </a:pPr>
            <a:r>
              <a:rPr lang="ru-RU" sz="2400" dirty="0" smtClean="0">
                <a:latin typeface="Bookman Old Style" pitchFamily="18" charset="0"/>
              </a:rPr>
              <a:t>«домики» для букв представлены в виде клавиш компьютера, </a:t>
            </a:r>
          </a:p>
          <a:p>
            <a:pPr marL="342900" indent="-342900" algn="just">
              <a:lnSpc>
                <a:spcPts val="2900"/>
              </a:lnSpc>
              <a:buFont typeface="Wingdings" panose="05000000000000000000" pitchFamily="2" charset="2"/>
              <a:buChar char="ü"/>
              <a:defRPr/>
            </a:pPr>
            <a:r>
              <a:rPr lang="ru-RU" sz="2400" b="1" dirty="0" smtClean="0">
                <a:latin typeface="Bookman Old Style" pitchFamily="18" charset="0"/>
              </a:rPr>
              <a:t>печатный</a:t>
            </a:r>
            <a:r>
              <a:rPr lang="ru-RU" sz="2400" dirty="0" smtClean="0">
                <a:latin typeface="Bookman Old Style" pitchFamily="18" charset="0"/>
              </a:rPr>
              <a:t> вариант изучаемой буквы расположился на экране монитора,</a:t>
            </a:r>
          </a:p>
          <a:p>
            <a:pPr marL="342900" indent="-342900" algn="just">
              <a:lnSpc>
                <a:spcPts val="2900"/>
              </a:lnSpc>
              <a:buFont typeface="Wingdings" panose="05000000000000000000" pitchFamily="2" charset="2"/>
              <a:buChar char="ü"/>
              <a:defRPr/>
            </a:pPr>
            <a:r>
              <a:rPr lang="ru-RU" sz="2400" b="1" dirty="0" smtClean="0">
                <a:latin typeface="Bookman Old Style" pitchFamily="18" charset="0"/>
              </a:rPr>
              <a:t>прописной</a:t>
            </a:r>
            <a:r>
              <a:rPr lang="ru-RU" sz="2400" dirty="0" smtClean="0">
                <a:latin typeface="Bookman Old Style" pitchFamily="18" charset="0"/>
              </a:rPr>
              <a:t> — в изображенной рядом тетрадке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841" t="6605" r="4388" b="6462"/>
          <a:stretch>
            <a:fillRect/>
          </a:stretch>
        </p:blipFill>
        <p:spPr bwMode="auto">
          <a:xfrm>
            <a:off x="25765" y="0"/>
            <a:ext cx="911823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03648" y="188640"/>
            <a:ext cx="64508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i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БУКВАРЬ О. И. ТИРИНОВОЙ </a:t>
            </a:r>
            <a:endParaRPr lang="ru-RU" sz="3200" b="1" dirty="0">
              <a:ln>
                <a:solidFill>
                  <a:schemeClr val="accent2"/>
                </a:solidFill>
              </a:ln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764704"/>
            <a:ext cx="7848872" cy="306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900"/>
              </a:lnSpc>
              <a:defRPr/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ОСОБЕННОСТИ</a:t>
            </a:r>
          </a:p>
          <a:p>
            <a:pPr algn="just">
              <a:lnSpc>
                <a:spcPts val="2900"/>
              </a:lnSpc>
              <a:buFont typeface="Wingdings" panose="05000000000000000000" pitchFamily="2" charset="2"/>
              <a:buChar char="q"/>
              <a:defRPr/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заложена линия развития </a:t>
            </a:r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общеучебных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 умений и навыков. </a:t>
            </a:r>
          </a:p>
          <a:p>
            <a:pPr algn="just">
              <a:lnSpc>
                <a:spcPts val="2900"/>
              </a:lnSpc>
              <a:defRPr/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Ребёнок </a:t>
            </a:r>
          </a:p>
          <a:p>
            <a:pPr marL="342900" indent="-342900" algn="just">
              <a:lnSpc>
                <a:spcPts val="2900"/>
              </a:lnSpc>
              <a:buFont typeface="Wingdings" panose="05000000000000000000" pitchFamily="2" charset="2"/>
              <a:buChar char="ü"/>
              <a:defRPr/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учится ориентироваться в учебной книге,</a:t>
            </a:r>
          </a:p>
          <a:p>
            <a:pPr marL="342900" indent="-342900" algn="just">
              <a:lnSpc>
                <a:spcPts val="2900"/>
              </a:lnSpc>
              <a:buFont typeface="Wingdings" panose="05000000000000000000" pitchFamily="2" charset="2"/>
              <a:buChar char="ü"/>
              <a:defRPr/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начинает осознавать, что после знакомства с текстом нужно прочитать вопросы к нему и ответить на них.</a:t>
            </a:r>
            <a:endParaRPr lang="ru-RU" sz="2400" b="1" dirty="0" smtClean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3717032"/>
            <a:ext cx="3529012" cy="2976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841" t="6605" r="4388" b="6462"/>
          <a:stretch>
            <a:fillRect/>
          </a:stretch>
        </p:blipFill>
        <p:spPr bwMode="auto">
          <a:xfrm>
            <a:off x="-1" y="0"/>
            <a:ext cx="911823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03648" y="188640"/>
            <a:ext cx="64508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i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БУКВАРЬ О. И. ТИРИНОВОЙ </a:t>
            </a:r>
            <a:endParaRPr lang="ru-RU" sz="3200" b="1" dirty="0">
              <a:ln>
                <a:solidFill>
                  <a:schemeClr val="accent2"/>
                </a:solidFill>
              </a:ln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204864"/>
            <a:ext cx="29908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2132856"/>
            <a:ext cx="30289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2" y="1772816"/>
            <a:ext cx="122413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39552" y="692696"/>
            <a:ext cx="80648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defRPr/>
            </a:pPr>
            <a:r>
              <a:rPr lang="ru-RU" altLang="ru-RU" sz="2400" b="1" dirty="0" smtClean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ОСОБЕННОСТИ</a:t>
            </a:r>
          </a:p>
          <a:p>
            <a:pPr algn="just">
              <a:lnSpc>
                <a:spcPts val="2400"/>
              </a:lnSpc>
              <a:buFont typeface="Wingdings" panose="05000000000000000000" pitchFamily="2" charset="2"/>
              <a:buChar char="q"/>
              <a:defRPr/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заложена основа для формирования информационной компетентности учащихся в заданиях с условным знаком «поиск»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841" t="6605" r="4388" b="6462"/>
          <a:stretch>
            <a:fillRect/>
          </a:stretch>
        </p:blipFill>
        <p:spPr bwMode="auto">
          <a:xfrm>
            <a:off x="25765" y="0"/>
            <a:ext cx="911823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03648" y="188640"/>
            <a:ext cx="64508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i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БУКВАРЬ О. И. ТИРИНОВОЙ </a:t>
            </a:r>
            <a:endParaRPr lang="ru-RU" sz="3200" b="1" dirty="0">
              <a:ln>
                <a:solidFill>
                  <a:schemeClr val="accent2"/>
                </a:solidFill>
              </a:ln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764704"/>
            <a:ext cx="7848872" cy="157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900"/>
              </a:lnSpc>
              <a:defRPr/>
            </a:pPr>
            <a:r>
              <a:rPr lang="ru-RU" altLang="ru-RU" sz="2800" b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АВТОРСКАЯ ИДЕЯ</a:t>
            </a:r>
          </a:p>
          <a:p>
            <a:pPr algn="just">
              <a:lnSpc>
                <a:spcPts val="2900"/>
              </a:lnSpc>
              <a:buFont typeface="Wingdings" panose="05000000000000000000" pitchFamily="2" charset="2"/>
              <a:buChar char="q"/>
              <a:defRPr/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обрамление каждого урока </a:t>
            </a:r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послебукварного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 периода пословицей или поговоркой на тему учебного занятия.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564904"/>
            <a:ext cx="6732482" cy="41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841" t="6605" r="4388" b="6462"/>
          <a:stretch>
            <a:fillRect/>
          </a:stretch>
        </p:blipFill>
        <p:spPr bwMode="auto">
          <a:xfrm>
            <a:off x="-1" y="0"/>
            <a:ext cx="911823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39552" y="1065669"/>
            <a:ext cx="843466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v"/>
            </a:pPr>
            <a:r>
              <a:rPr lang="ru-RU" altLang="ru-RU" sz="28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  <a:ea typeface="Calibri" pitchFamily="34" charset="0"/>
                <a:cs typeface="Calibri" pitchFamily="34" charset="0"/>
              </a:rPr>
              <a:t>КОНЦЕПЦИЯ ОТБОРА И ПОСТРОЕНИЯ УЧЕБНОГО МАТЕРИАЛА В ПЕРИОД ОБУЧЕНИЯ ГРАМОТЕ</a:t>
            </a:r>
          </a:p>
          <a:p>
            <a:pPr marL="342900" indent="-342900" algn="just"/>
            <a:endParaRPr lang="ru-RU" altLang="ru-RU" sz="2800" b="1" i="1" dirty="0" smtClean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  <a:ea typeface="Calibri" pitchFamily="34" charset="0"/>
              <a:cs typeface="Calibri" pitchFamily="34" charset="0"/>
            </a:endParaRPr>
          </a:p>
          <a:p>
            <a:pPr marL="342900" indent="-342900" algn="just">
              <a:buFont typeface="Wingdings" pitchFamily="2" charset="2"/>
              <a:buChar char="v"/>
            </a:pPr>
            <a:r>
              <a:rPr lang="ru-RU" altLang="ru-RU" sz="28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  <a:ea typeface="Calibri" pitchFamily="34" charset="0"/>
                <a:cs typeface="Calibri" pitchFamily="34" charset="0"/>
              </a:rPr>
              <a:t>МЕТОДИКА ОБУЧЕНИЯ ЧТЕНИЮ  С ИСПОЛЬЗОВАНИЕМ НОВОГО УЧЕБНИКА</a:t>
            </a:r>
            <a:endParaRPr lang="ru-RU" altLang="ru-RU" sz="2800" b="1" i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91680" y="404664"/>
            <a:ext cx="64508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i="1" dirty="0">
                <a:ln>
                  <a:solidFill>
                    <a:schemeClr val="accent2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БУКВАРЬ О. И. ТИРИНОВОЙ </a:t>
            </a:r>
            <a:endParaRPr lang="ru-RU" sz="3200" b="1" dirty="0">
              <a:ln>
                <a:solidFill>
                  <a:schemeClr val="accent2"/>
                </a:solidFill>
              </a:ln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841" t="6605" r="4388" b="6462"/>
          <a:stretch>
            <a:fillRect/>
          </a:stretch>
        </p:blipFill>
        <p:spPr bwMode="auto">
          <a:xfrm>
            <a:off x="0" y="0"/>
            <a:ext cx="911823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03648" y="188640"/>
            <a:ext cx="64508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i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БУКВАРЬ О. И. ТИРИНОВОЙ </a:t>
            </a:r>
            <a:endParaRPr lang="ru-RU" sz="3200" b="1" dirty="0">
              <a:ln>
                <a:solidFill>
                  <a:schemeClr val="accent2"/>
                </a:solidFill>
              </a:ln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836712"/>
            <a:ext cx="79928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defRPr/>
            </a:pPr>
            <a:r>
              <a:rPr lang="ru-RU" altLang="ru-RU" sz="2400" b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ОСОБЕННОСТИ</a:t>
            </a:r>
          </a:p>
          <a:p>
            <a:pPr algn="just">
              <a:lnSpc>
                <a:spcPts val="2400"/>
              </a:lnSpc>
              <a:buFont typeface="Wingdings" panose="05000000000000000000" pitchFamily="2" charset="2"/>
              <a:buChar char="q"/>
              <a:defRPr/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красочно и занимательно представлена национальная составляющая «Букваря».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060848"/>
            <a:ext cx="3391033" cy="4535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1988840"/>
            <a:ext cx="3330954" cy="4571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841" t="6605" r="4388" b="6462"/>
          <a:stretch>
            <a:fillRect/>
          </a:stretch>
        </p:blipFill>
        <p:spPr bwMode="auto">
          <a:xfrm>
            <a:off x="0" y="0"/>
            <a:ext cx="911823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03648" y="188640"/>
            <a:ext cx="64508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i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БУКВАРЬ О. И. ТИРИНОВОЙ </a:t>
            </a:r>
            <a:endParaRPr lang="ru-RU" sz="3200" b="1" dirty="0">
              <a:ln>
                <a:solidFill>
                  <a:schemeClr val="accent2"/>
                </a:solidFill>
              </a:ln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836712"/>
            <a:ext cx="79928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defRPr/>
            </a:pPr>
            <a:r>
              <a:rPr lang="ru-RU" altLang="ru-RU" sz="2400" b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ОСОБЕННОСТИ</a:t>
            </a:r>
          </a:p>
          <a:p>
            <a:pPr algn="just">
              <a:lnSpc>
                <a:spcPts val="2400"/>
              </a:lnSpc>
              <a:buFont typeface="Wingdings" panose="05000000000000000000" pitchFamily="2" charset="2"/>
              <a:buChar char="q"/>
              <a:defRPr/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красочно и занимательно представлена национальная составляющая «Букваря».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844824"/>
            <a:ext cx="3461962" cy="4824536"/>
          </a:xfrm>
          <a:prstGeom prst="rect">
            <a:avLst/>
          </a:prstGeom>
          <a:noFill/>
          <a:ln w="952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1844824"/>
            <a:ext cx="3456384" cy="4824536"/>
          </a:xfrm>
          <a:prstGeom prst="rect">
            <a:avLst/>
          </a:prstGeom>
          <a:noFill/>
          <a:ln w="952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841" t="6605" r="4388" b="6462"/>
          <a:stretch>
            <a:fillRect/>
          </a:stretch>
        </p:blipFill>
        <p:spPr bwMode="auto">
          <a:xfrm>
            <a:off x="0" y="0"/>
            <a:ext cx="911823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03648" y="18864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endParaRPr lang="ru-RU" sz="3200" b="1" dirty="0">
              <a:ln>
                <a:solidFill>
                  <a:schemeClr val="accent2"/>
                </a:solidFill>
              </a:ln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0892" y="188640"/>
            <a:ext cx="8917185" cy="42780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УЧЕБНО-МЕТОДИЧЕСКИЙ </a:t>
            </a:r>
          </a:p>
          <a:p>
            <a:pPr algn="ctr"/>
            <a:r>
              <a:rPr lang="ru-RU" sz="4400" b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КОМПЛЕКС ПО </a:t>
            </a:r>
          </a:p>
          <a:p>
            <a:pPr algn="ctr"/>
            <a:r>
              <a:rPr lang="ru-RU" sz="4400" b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УЧЕБНОМУ ПРЕДМЕТУ </a:t>
            </a:r>
          </a:p>
          <a:p>
            <a:pPr algn="ctr"/>
            <a:r>
              <a:rPr lang="ru-RU" sz="4400" b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«РУССКИЙ ЯЗЫК»</a:t>
            </a:r>
          </a:p>
          <a:p>
            <a:r>
              <a:rPr lang="ru-RU" sz="4800" b="1" dirty="0">
                <a:ln>
                  <a:solidFill>
                    <a:schemeClr val="accent2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а</a:t>
            </a:r>
            <a:r>
              <a:rPr lang="ru-RU" sz="4800" b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втора </a:t>
            </a:r>
          </a:p>
          <a:p>
            <a:r>
              <a:rPr lang="ru-RU" sz="4800" b="1" dirty="0" err="1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</a:t>
            </a:r>
            <a:r>
              <a:rPr lang="ru-RU" sz="4800" b="1" dirty="0" err="1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.И.Тириновой</a:t>
            </a:r>
            <a:endParaRPr lang="ru-RU" sz="4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5" name="Рисунок 14" descr="/media/katalog/nio/id01311.jpg"/>
          <p:cNvPicPr/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6804248" y="3714752"/>
            <a:ext cx="216024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841" t="6605" r="4388" b="6462"/>
          <a:stretch>
            <a:fillRect/>
          </a:stretch>
        </p:blipFill>
        <p:spPr bwMode="auto">
          <a:xfrm>
            <a:off x="0" y="0"/>
            <a:ext cx="911823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03648" y="18864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endParaRPr lang="ru-RU" sz="3200" b="1" dirty="0">
              <a:ln>
                <a:solidFill>
                  <a:schemeClr val="accent2"/>
                </a:solidFill>
              </a:ln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39127" y="188640"/>
            <a:ext cx="53206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i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Пропись 1,  Пропись 2 </a:t>
            </a:r>
            <a:endParaRPr lang="ru-RU" sz="3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214422"/>
            <a:ext cx="4109740" cy="2143141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</p:pic>
      <p:pic>
        <p:nvPicPr>
          <p:cNvPr id="12" name="Содержимое 6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714876" y="1214422"/>
            <a:ext cx="4041775" cy="2143140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800840"/>
            <a:ext cx="5660702" cy="2786082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</p:pic>
      <p:pic>
        <p:nvPicPr>
          <p:cNvPr id="15" name="Рисунок 14" descr="/media/katalog/nio/id01311.jpg"/>
          <p:cNvPicPr/>
          <p:nvPr/>
        </p:nvPicPr>
        <p:blipFill>
          <a:blip r:embed="rId6" r:link="rId7" cstate="print"/>
          <a:srcRect/>
          <a:stretch>
            <a:fillRect/>
          </a:stretch>
        </p:blipFill>
        <p:spPr bwMode="auto">
          <a:xfrm>
            <a:off x="6804248" y="3714752"/>
            <a:ext cx="216024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082470" y="770071"/>
            <a:ext cx="18171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Новые прописи</a:t>
            </a:r>
          </a:p>
        </p:txBody>
      </p:sp>
    </p:spTree>
    <p:extLst>
      <p:ext uri="{BB962C8B-B14F-4D97-AF65-F5344CB8AC3E}">
        <p14:creationId xmlns:p14="http://schemas.microsoft.com/office/powerpoint/2010/main" val="368689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841" t="6605" r="4388" b="6462"/>
          <a:stretch>
            <a:fillRect/>
          </a:stretch>
        </p:blipFill>
        <p:spPr bwMode="auto">
          <a:xfrm>
            <a:off x="-20638" y="1"/>
            <a:ext cx="911823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03648" y="18864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endParaRPr lang="ru-RU" sz="3200" b="1" dirty="0">
              <a:ln>
                <a:solidFill>
                  <a:schemeClr val="accent2"/>
                </a:solidFill>
              </a:ln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1472" y="438591"/>
            <a:ext cx="317106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i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Пропись 1,  </a:t>
            </a:r>
          </a:p>
          <a:p>
            <a:pPr algn="ctr"/>
            <a:r>
              <a:rPr lang="ru-RU" sz="3200" b="1" i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Пропись 2 </a:t>
            </a:r>
            <a:endParaRPr lang="ru-RU" sz="3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b="1824"/>
          <a:stretch>
            <a:fillRect/>
          </a:stretch>
        </p:blipFill>
        <p:spPr bwMode="auto">
          <a:xfrm>
            <a:off x="571472" y="2060848"/>
            <a:ext cx="3345323" cy="4225672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211960" y="2060848"/>
            <a:ext cx="3456384" cy="4225672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4225388" y="684812"/>
            <a:ext cx="34563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dirty="0" smtClean="0">
                <a:ln>
                  <a:solidFill>
                    <a:srgbClr val="C0504D"/>
                  </a:solidFill>
                </a:ln>
                <a:solidFill>
                  <a:srgbClr val="8064A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Письмо</a:t>
            </a:r>
            <a:endParaRPr lang="ru-RU" sz="3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47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841" t="6605" r="4388" b="6462"/>
          <a:stretch>
            <a:fillRect/>
          </a:stretch>
        </p:blipFill>
        <p:spPr bwMode="auto">
          <a:xfrm>
            <a:off x="0" y="-171400"/>
            <a:ext cx="911823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03648" y="18864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endParaRPr lang="ru-RU" sz="3200" b="1" dirty="0">
              <a:ln>
                <a:solidFill>
                  <a:schemeClr val="accent2"/>
                </a:solidFill>
              </a:ln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39127" y="188640"/>
            <a:ext cx="53206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i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Пропись 1,  Пропись 2 </a:t>
            </a:r>
            <a:endParaRPr lang="ru-RU" sz="3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899" y="1124744"/>
            <a:ext cx="3979612" cy="5433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9470" y="1124744"/>
            <a:ext cx="4039724" cy="5433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8239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841" t="6605" r="4388" b="6462"/>
          <a:stretch>
            <a:fillRect/>
          </a:stretch>
        </p:blipFill>
        <p:spPr bwMode="auto">
          <a:xfrm>
            <a:off x="0" y="0"/>
            <a:ext cx="911823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03648" y="18864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endParaRPr lang="ru-RU" sz="3200" b="1" dirty="0">
              <a:ln>
                <a:solidFill>
                  <a:schemeClr val="accent2"/>
                </a:solidFill>
              </a:ln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39127" y="188640"/>
            <a:ext cx="53206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i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Пропись 1,  Пропись 2 </a:t>
            </a:r>
            <a:endParaRPr lang="ru-RU" sz="3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t="14157" r="47273"/>
          <a:stretch>
            <a:fillRect/>
          </a:stretch>
        </p:blipFill>
        <p:spPr bwMode="auto">
          <a:xfrm>
            <a:off x="1153319" y="2060848"/>
            <a:ext cx="5214974" cy="2180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4365104"/>
            <a:ext cx="5290381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588378" y="1217803"/>
            <a:ext cx="60799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 smtClean="0">
                <a:ln>
                  <a:solidFill>
                    <a:srgbClr val="C0504D"/>
                  </a:solidFill>
                </a:ln>
                <a:solidFill>
                  <a:srgbClr val="8064A2">
                    <a:lumMod val="75000"/>
                  </a:srgbClr>
                </a:solidFill>
                <a:latin typeface="Bookman Old Style" panose="02050604050505020204" pitchFamily="18" charset="0"/>
              </a:rPr>
              <a:t>Условные обозначения</a:t>
            </a:r>
            <a:endParaRPr lang="ru-RU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34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841" t="6605" r="4388" b="6462"/>
          <a:stretch>
            <a:fillRect/>
          </a:stretch>
        </p:blipFill>
        <p:spPr bwMode="auto">
          <a:xfrm>
            <a:off x="0" y="0"/>
            <a:ext cx="911823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03648" y="18864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endParaRPr lang="ru-RU" sz="3200" b="1" dirty="0">
              <a:ln>
                <a:solidFill>
                  <a:schemeClr val="accent2"/>
                </a:solidFill>
              </a:ln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39127" y="188640"/>
            <a:ext cx="53206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i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Пропись 1,  Пропись 2 </a:t>
            </a:r>
            <a:endParaRPr lang="ru-RU" sz="3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 cstate="print"/>
          <a:srcRect l="5263" t="4878" r="1754" b="2439"/>
          <a:stretch>
            <a:fillRect/>
          </a:stretch>
        </p:blipFill>
        <p:spPr bwMode="auto">
          <a:xfrm>
            <a:off x="285720" y="785794"/>
            <a:ext cx="4070256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785794"/>
            <a:ext cx="4301399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1328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841" t="6605" r="4388" b="6462"/>
          <a:stretch>
            <a:fillRect/>
          </a:stretch>
        </p:blipFill>
        <p:spPr bwMode="auto">
          <a:xfrm>
            <a:off x="0" y="0"/>
            <a:ext cx="9358587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03648" y="18864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endParaRPr lang="ru-RU" sz="3200" b="1" dirty="0">
              <a:ln>
                <a:solidFill>
                  <a:schemeClr val="accent2"/>
                </a:solidFill>
              </a:ln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39127" y="188640"/>
            <a:ext cx="53206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i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Пропись 1,  Пропись 2 </a:t>
            </a:r>
            <a:endParaRPr lang="ru-RU" sz="3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14290"/>
            <a:ext cx="6624736" cy="6358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9700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841" t="6605" r="4388" b="6462"/>
          <a:stretch>
            <a:fillRect/>
          </a:stretch>
        </p:blipFill>
        <p:spPr bwMode="auto">
          <a:xfrm>
            <a:off x="0" y="0"/>
            <a:ext cx="911823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03648" y="18864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endParaRPr lang="ru-RU" sz="3200" b="1" dirty="0">
              <a:ln>
                <a:solidFill>
                  <a:schemeClr val="accent2"/>
                </a:solidFill>
              </a:ln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62593" y="188640"/>
            <a:ext cx="24737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i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Пропись 1</a:t>
            </a:r>
            <a:endParaRPr lang="ru-RU" sz="3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773414"/>
            <a:ext cx="5072098" cy="6084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0803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841" t="6605" r="4388" b="6462"/>
          <a:stretch>
            <a:fillRect/>
          </a:stretch>
        </p:blipFill>
        <p:spPr bwMode="auto">
          <a:xfrm>
            <a:off x="-1" y="0"/>
            <a:ext cx="911823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547664" y="260648"/>
            <a:ext cx="64508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i="1" dirty="0">
                <a:ln>
                  <a:solidFill>
                    <a:schemeClr val="accent2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БУКВАРЬ О. И. ТИРИНОВОЙ </a:t>
            </a:r>
            <a:endParaRPr lang="ru-RU" sz="3200" b="1" dirty="0">
              <a:ln>
                <a:solidFill>
                  <a:schemeClr val="accent2"/>
                </a:solidFill>
              </a:ln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8" name="Picture 3" descr="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908720"/>
            <a:ext cx="4392488" cy="5690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841" t="6605" r="4388" b="6462"/>
          <a:stretch>
            <a:fillRect/>
          </a:stretch>
        </p:blipFill>
        <p:spPr bwMode="auto">
          <a:xfrm>
            <a:off x="0" y="0"/>
            <a:ext cx="911823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03648" y="18864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endParaRPr lang="ru-RU" sz="3200" b="1" dirty="0">
              <a:ln>
                <a:solidFill>
                  <a:schemeClr val="accent2"/>
                </a:solidFill>
              </a:ln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92862" y="188640"/>
            <a:ext cx="26132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i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Пропись 2</a:t>
            </a:r>
            <a:r>
              <a:rPr lang="ru-RU" sz="3200" b="1" i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endParaRPr lang="ru-RU" sz="3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000108"/>
            <a:ext cx="4344812" cy="559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000108"/>
            <a:ext cx="4297834" cy="559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922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841" t="6605" r="4388" b="6462"/>
          <a:stretch>
            <a:fillRect/>
          </a:stretch>
        </p:blipFill>
        <p:spPr bwMode="auto">
          <a:xfrm>
            <a:off x="0" y="0"/>
            <a:ext cx="911823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03648" y="18864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endParaRPr lang="ru-RU" sz="3200" b="1" dirty="0">
              <a:ln>
                <a:solidFill>
                  <a:schemeClr val="accent2"/>
                </a:solidFill>
              </a:ln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71971" y="188640"/>
            <a:ext cx="18549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i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Письмо</a:t>
            </a:r>
            <a:endParaRPr lang="ru-RU" sz="3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3" y="908720"/>
            <a:ext cx="4059083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5041" y="773415"/>
            <a:ext cx="4177604" cy="5895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538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841" t="6605" r="4388" b="6462"/>
          <a:stretch>
            <a:fillRect/>
          </a:stretch>
        </p:blipFill>
        <p:spPr bwMode="auto">
          <a:xfrm>
            <a:off x="-35933" y="0"/>
            <a:ext cx="9179933" cy="6952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03648" y="18864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endParaRPr lang="ru-RU" sz="3200" b="1" dirty="0">
              <a:ln>
                <a:solidFill>
                  <a:schemeClr val="accent2"/>
                </a:solidFill>
              </a:ln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07104" y="18864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sz="3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3284" y="188640"/>
            <a:ext cx="82276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Microsoft YaHei UI" pitchFamily="34" charset="-122"/>
                <a:cs typeface="Times New Roman" pitchFamily="18" charset="0"/>
              </a:rPr>
              <a:t>Учебное наглядное </a:t>
            </a:r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Microsoft YaHei UI" pitchFamily="34" charset="-122"/>
                <a:cs typeface="Times New Roman" pitchFamily="18" charset="0"/>
              </a:rPr>
              <a:t>пособие</a:t>
            </a:r>
            <a:endParaRPr lang="ru-RU" sz="32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ea typeface="Microsoft YaHei UI" pitchFamily="34" charset="-122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84" y="3081739"/>
            <a:ext cx="4755256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 l="57040" t="49231" r="4398" b="12737"/>
          <a:stretch>
            <a:fillRect/>
          </a:stretch>
        </p:blipFill>
        <p:spPr bwMode="auto">
          <a:xfrm>
            <a:off x="5559738" y="2026269"/>
            <a:ext cx="3584262" cy="436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773415"/>
            <a:ext cx="65527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Рекомендовано </a:t>
            </a:r>
          </a:p>
          <a:p>
            <a:pPr lvl="0" algn="ctr"/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Научно-методическим учреждением </a:t>
            </a:r>
          </a:p>
          <a:p>
            <a:pPr lvl="0" algn="ctr"/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«Национальный институт образования» </a:t>
            </a:r>
            <a:b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</a:b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Министерства образования </a:t>
            </a:r>
          </a:p>
          <a:p>
            <a:pPr lvl="0" algn="ctr"/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Республики Беларусь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14535" y="6394107"/>
            <a:ext cx="5856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solidFill>
                  <a:srgbClr val="002060"/>
                </a:solidFill>
                <a:latin typeface="Bookman Old Style" pitchFamily="18" charset="0"/>
                <a:cs typeface="Times New Roman" pitchFamily="18" charset="0"/>
              </a:rPr>
              <a:t>Издательство «</a:t>
            </a:r>
            <a:r>
              <a:rPr lang="be-BY" b="1" dirty="0">
                <a:solidFill>
                  <a:srgbClr val="002060"/>
                </a:solidFill>
                <a:latin typeface="Bookman Old Style" pitchFamily="18" charset="0"/>
                <a:cs typeface="Times New Roman" pitchFamily="18" charset="0"/>
              </a:rPr>
              <a:t>Адукацыя і выхаванне</a:t>
            </a:r>
            <a:r>
              <a:rPr lang="ru-RU" b="1" dirty="0">
                <a:solidFill>
                  <a:srgbClr val="002060"/>
                </a:solidFill>
                <a:latin typeface="Bookman Old Style" pitchFamily="18" charset="0"/>
                <a:cs typeface="Times New Roman" pitchFamily="18" charset="0"/>
              </a:rPr>
              <a:t>», 2015</a:t>
            </a:r>
          </a:p>
        </p:txBody>
      </p:sp>
    </p:spTree>
    <p:extLst>
      <p:ext uri="{BB962C8B-B14F-4D97-AF65-F5344CB8AC3E}">
        <p14:creationId xmlns:p14="http://schemas.microsoft.com/office/powerpoint/2010/main" val="248705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841" t="6605" r="4388" b="6462"/>
          <a:stretch>
            <a:fillRect/>
          </a:stretch>
        </p:blipFill>
        <p:spPr bwMode="auto">
          <a:xfrm>
            <a:off x="0" y="0"/>
            <a:ext cx="911823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03648" y="18864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endParaRPr lang="ru-RU" sz="3200" b="1" dirty="0">
              <a:ln>
                <a:solidFill>
                  <a:schemeClr val="accent2"/>
                </a:solidFill>
              </a:ln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07104" y="18864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sz="3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65528"/>
            <a:ext cx="756084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6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Электронные образовательные ресурсы</a:t>
            </a:r>
            <a:br>
              <a:rPr lang="ru-RU" sz="26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en-US" sz="26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http://e-vedy.adu.by</a:t>
            </a:r>
            <a:endParaRPr lang="ru-RU" sz="26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61735" y="1052736"/>
            <a:ext cx="69947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i="1" dirty="0">
                <a:solidFill>
                  <a:srgbClr val="002060"/>
                </a:solidFill>
                <a:latin typeface="Calibri" pitchFamily="34" charset="0"/>
              </a:rPr>
              <a:t>контрольно-диагностический модуль</a:t>
            </a:r>
          </a:p>
          <a:p>
            <a:pPr lvl="0"/>
            <a:r>
              <a:rPr lang="ru-RU" sz="2400" b="1" i="1" dirty="0">
                <a:solidFill>
                  <a:srgbClr val="002060"/>
                </a:solidFill>
                <a:latin typeface="Calibri" pitchFamily="34" charset="0"/>
              </a:rPr>
              <a:t>интерактивный модуль</a:t>
            </a:r>
            <a:endParaRPr lang="en-US" sz="2400" b="1" i="1" dirty="0">
              <a:solidFill>
                <a:srgbClr val="002060"/>
              </a:solidFill>
              <a:latin typeface="Calibri" pitchFamily="34" charset="0"/>
            </a:endParaRPr>
          </a:p>
          <a:p>
            <a:pPr lvl="0"/>
            <a:r>
              <a:rPr lang="ru-RU" sz="2400" b="1" i="1" dirty="0">
                <a:solidFill>
                  <a:srgbClr val="002060"/>
                </a:solidFill>
                <a:latin typeface="Calibri" pitchFamily="34" charset="0"/>
              </a:rPr>
              <a:t>справочно-информационный</a:t>
            </a:r>
            <a:r>
              <a:rPr lang="ru-RU" sz="2400" b="1" i="1" dirty="0">
                <a:solidFill>
                  <a:srgbClr val="002060"/>
                </a:solidFill>
                <a:latin typeface="Franklin Gothic Book"/>
              </a:rPr>
              <a:t> </a:t>
            </a:r>
            <a:r>
              <a:rPr lang="ru-RU" sz="2400" b="1" i="1" dirty="0">
                <a:solidFill>
                  <a:srgbClr val="002060"/>
                </a:solidFill>
                <a:latin typeface="Calibri" pitchFamily="34" charset="0"/>
              </a:rPr>
              <a:t>модуль</a:t>
            </a:r>
          </a:p>
        </p:txBody>
      </p:sp>
      <p:pic>
        <p:nvPicPr>
          <p:cNvPr id="12" name="Picture 14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 l="13873" t="8867" r="9882" b="3323"/>
          <a:stretch>
            <a:fillRect/>
          </a:stretch>
        </p:blipFill>
        <p:spPr bwMode="auto">
          <a:xfrm>
            <a:off x="375714" y="2467231"/>
            <a:ext cx="4141401" cy="40862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/>
          <a:srcRect l="31499" t="9863" r="12202" b="6923"/>
          <a:stretch>
            <a:fillRect/>
          </a:stretch>
        </p:blipFill>
        <p:spPr bwMode="auto">
          <a:xfrm>
            <a:off x="4799469" y="2484967"/>
            <a:ext cx="4162219" cy="40862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3731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841" t="6605" r="4388" b="6462"/>
          <a:stretch>
            <a:fillRect/>
          </a:stretch>
        </p:blipFill>
        <p:spPr bwMode="auto">
          <a:xfrm>
            <a:off x="0" y="0"/>
            <a:ext cx="911823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03648" y="18864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endParaRPr lang="ru-RU" sz="3200" b="1" dirty="0">
              <a:ln>
                <a:solidFill>
                  <a:schemeClr val="accent2"/>
                </a:solidFill>
              </a:ln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07104" y="18864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sz="3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5649" y="332656"/>
            <a:ext cx="82276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  <a:cs typeface="Traditional Arabic" pitchFamily="18" charset="-78"/>
              </a:rPr>
              <a:t>Учебно-методическое пособие для учителей учреждений общего среднего образования с русским языком обучения «Обучение письму в 1 классе»</a:t>
            </a:r>
          </a:p>
        </p:txBody>
      </p:sp>
      <p:pic>
        <p:nvPicPr>
          <p:cNvPr id="9" name="Рисунок 8"/>
          <p:cNvPicPr/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1979712" y="2296909"/>
            <a:ext cx="3071834" cy="4286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5577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841" t="6605" r="4388" b="6462"/>
          <a:stretch>
            <a:fillRect/>
          </a:stretch>
        </p:blipFill>
        <p:spPr bwMode="auto">
          <a:xfrm>
            <a:off x="0" y="0"/>
            <a:ext cx="911823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03648" y="18864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endParaRPr lang="ru-RU" sz="3200" b="1" dirty="0">
              <a:ln>
                <a:solidFill>
                  <a:schemeClr val="accent2"/>
                </a:solidFill>
              </a:ln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07104" y="18864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sz="3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25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841" t="6605" r="4388" b="6462"/>
          <a:stretch>
            <a:fillRect/>
          </a:stretch>
        </p:blipFill>
        <p:spPr bwMode="auto">
          <a:xfrm>
            <a:off x="-1" y="0"/>
            <a:ext cx="911823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2575" t="24134" r="54612" b="59406"/>
          <a:stretch>
            <a:fillRect/>
          </a:stretch>
        </p:blipFill>
        <p:spPr bwMode="auto">
          <a:xfrm>
            <a:off x="683568" y="1772816"/>
            <a:ext cx="669674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1619672" y="188640"/>
            <a:ext cx="64508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i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БУКВАРЬ О. И. ТИРИНОВОЙ </a:t>
            </a:r>
            <a:endParaRPr lang="ru-RU" sz="3200" b="1" dirty="0">
              <a:ln>
                <a:solidFill>
                  <a:schemeClr val="accent2"/>
                </a:solidFill>
              </a:ln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87624" y="1196752"/>
            <a:ext cx="734481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</a:rPr>
              <a:t>«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Речь устная и письменная» </a:t>
            </a:r>
          </a:p>
          <a:p>
            <a:endParaRPr lang="ru-RU" sz="3200" b="1" dirty="0" smtClean="0">
              <a:solidFill>
                <a:schemeClr val="accent4">
                  <a:lumMod val="50000"/>
                </a:schemeClr>
              </a:solidFill>
              <a:latin typeface="Bookman Old Style" pitchFamily="18" charset="0"/>
            </a:endParaRPr>
          </a:p>
          <a:p>
            <a:endParaRPr lang="ru-RU" sz="3200" b="1" dirty="0" smtClean="0">
              <a:solidFill>
                <a:schemeClr val="accent4">
                  <a:lumMod val="50000"/>
                </a:schemeClr>
              </a:solidFill>
              <a:latin typeface="Bookman Old Style" pitchFamily="18" charset="0"/>
            </a:endParaRPr>
          </a:p>
          <a:p>
            <a:endParaRPr lang="ru-RU" sz="3200" b="1" dirty="0" smtClean="0">
              <a:solidFill>
                <a:schemeClr val="accent4">
                  <a:lumMod val="50000"/>
                </a:schemeClr>
              </a:solidFill>
              <a:latin typeface="Bookman Old Style" pitchFamily="18" charset="0"/>
            </a:endParaRPr>
          </a:p>
          <a:p>
            <a:endParaRPr lang="ru-RU" sz="3200" b="1" dirty="0" smtClean="0">
              <a:solidFill>
                <a:schemeClr val="accent4">
                  <a:lumMod val="50000"/>
                </a:schemeClr>
              </a:solidFill>
              <a:latin typeface="Bookman Old Style" pitchFamily="18" charset="0"/>
            </a:endParaRPr>
          </a:p>
          <a:p>
            <a:endParaRPr lang="ru-RU" sz="3200" b="1" dirty="0" smtClean="0">
              <a:solidFill>
                <a:schemeClr val="accent4">
                  <a:lumMod val="50000"/>
                </a:schemeClr>
              </a:solidFill>
              <a:latin typeface="Bookman Old Style" pitchFamily="18" charset="0"/>
            </a:endParaRPr>
          </a:p>
          <a:p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«Предложение»</a:t>
            </a:r>
          </a:p>
          <a:p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«Слово» </a:t>
            </a:r>
          </a:p>
          <a:p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«Слог»</a:t>
            </a:r>
          </a:p>
          <a:p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«Ударение»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841" t="6605" r="4388" b="6462"/>
          <a:stretch>
            <a:fillRect/>
          </a:stretch>
        </p:blipFill>
        <p:spPr bwMode="auto">
          <a:xfrm>
            <a:off x="0" y="0"/>
            <a:ext cx="911823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11560" y="692696"/>
            <a:ext cx="8280920" cy="130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ts val="2400"/>
              </a:lnSpc>
              <a:buFont typeface="Wingdings" panose="05000000000000000000" pitchFamily="2" charset="2"/>
              <a:buChar char="v"/>
              <a:defRPr/>
            </a:pPr>
            <a:r>
              <a:rPr lang="ru-RU" sz="2400" b="1" i="1" dirty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Графическая система</a:t>
            </a:r>
            <a:r>
              <a:rPr lang="ru-RU" sz="2400" i="1" dirty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 букваря представлена схемами</a:t>
            </a:r>
            <a:r>
              <a:rPr lang="ru-RU" sz="2400" i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:</a:t>
            </a:r>
            <a:endParaRPr lang="ru-RU" sz="2400" i="1" dirty="0"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marL="342900" indent="-342900" algn="just">
              <a:lnSpc>
                <a:spcPts val="2400"/>
              </a:lnSpc>
              <a:buFont typeface="Courier New" panose="02070309020205020404" pitchFamily="49" charset="0"/>
              <a:buChar char="o"/>
              <a:defRPr/>
            </a:pPr>
            <a:r>
              <a:rPr lang="ru-RU" sz="2400" b="1" i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Предложения</a:t>
            </a:r>
            <a:endParaRPr lang="ru-RU" sz="2000" b="1" i="1" dirty="0" smtClean="0"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marL="342900" indent="-342900" algn="just">
              <a:lnSpc>
                <a:spcPts val="2400"/>
              </a:lnSpc>
              <a:buFont typeface="Courier New" panose="02070309020205020404" pitchFamily="49" charset="0"/>
              <a:buChar char="o"/>
              <a:defRPr/>
            </a:pPr>
            <a:endParaRPr lang="ru-RU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19672" y="188640"/>
            <a:ext cx="64508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i="1" dirty="0">
                <a:ln>
                  <a:solidFill>
                    <a:schemeClr val="accent2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БУКВАРЬ О. И. ТИРИНОВОЙ </a:t>
            </a:r>
            <a:endParaRPr lang="ru-RU" sz="3200" b="1" dirty="0">
              <a:ln>
                <a:solidFill>
                  <a:schemeClr val="accent2"/>
                </a:solidFill>
              </a:ln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 l="4248" t="7953" r="53662" b="68783"/>
          <a:stretch>
            <a:fillRect/>
          </a:stretch>
        </p:blipFill>
        <p:spPr bwMode="auto">
          <a:xfrm>
            <a:off x="1115616" y="1700808"/>
            <a:ext cx="3744416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 l="53327" t="26486" r="2595" b="52351"/>
          <a:stretch>
            <a:fillRect/>
          </a:stretch>
        </p:blipFill>
        <p:spPr bwMode="auto">
          <a:xfrm>
            <a:off x="2267744" y="2852936"/>
            <a:ext cx="360040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Рисунок 1"/>
          <p:cNvPicPr>
            <a:picLocks noChangeAspect="1" noChangeArrowheads="1"/>
          </p:cNvPicPr>
          <p:nvPr/>
        </p:nvPicPr>
        <p:blipFill>
          <a:blip r:embed="rId5" cstate="print"/>
          <a:srcRect b="34312"/>
          <a:stretch>
            <a:fillRect/>
          </a:stretch>
        </p:blipFill>
        <p:spPr bwMode="auto">
          <a:xfrm>
            <a:off x="2339752" y="4005064"/>
            <a:ext cx="396044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 cstate="print"/>
          <a:srcRect l="3321" t="2754" r="54341" b="77391"/>
          <a:stretch>
            <a:fillRect/>
          </a:stretch>
        </p:blipFill>
        <p:spPr bwMode="auto">
          <a:xfrm>
            <a:off x="2915816" y="5157192"/>
            <a:ext cx="302433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 l="8409" t="87859" r="62614" b="5043"/>
          <a:stretch>
            <a:fillRect/>
          </a:stretch>
        </p:blipFill>
        <p:spPr bwMode="auto">
          <a:xfrm>
            <a:off x="5580112" y="2348880"/>
            <a:ext cx="302433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539552" y="2924944"/>
            <a:ext cx="62646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ts val="2400"/>
              </a:lnSpc>
              <a:buFont typeface="Courier New" panose="02070309020205020404" pitchFamily="49" charset="0"/>
              <a:buChar char="o"/>
              <a:defRPr/>
            </a:pPr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Слова</a:t>
            </a:r>
          </a:p>
          <a:p>
            <a:pPr marL="342900" indent="-342900" algn="just">
              <a:lnSpc>
                <a:spcPts val="2400"/>
              </a:lnSpc>
              <a:defRPr/>
            </a:pPr>
            <a:endParaRPr lang="ru-RU" sz="2800" b="1" i="1" dirty="0"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marL="342900" indent="-342900" algn="just">
              <a:lnSpc>
                <a:spcPts val="2400"/>
              </a:lnSpc>
              <a:defRPr/>
            </a:pPr>
            <a:endParaRPr lang="ru-RU" sz="2800" b="1" i="1" dirty="0" smtClean="0"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marL="342900" indent="-342900" algn="just">
              <a:lnSpc>
                <a:spcPts val="2400"/>
              </a:lnSpc>
              <a:defRPr/>
            </a:pPr>
            <a:endParaRPr lang="ru-RU" sz="2800" b="1" i="1" dirty="0"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marL="342900" indent="-342900" algn="just">
              <a:lnSpc>
                <a:spcPts val="2400"/>
              </a:lnSpc>
              <a:buFont typeface="Courier New" panose="02070309020205020404" pitchFamily="49" charset="0"/>
              <a:buChar char="o"/>
              <a:defRPr/>
            </a:pPr>
            <a:r>
              <a:rPr lang="ru-RU" sz="2800" b="1" i="1" dirty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Слога </a:t>
            </a:r>
          </a:p>
          <a:p>
            <a:pPr marL="342900" indent="-342900" algn="just">
              <a:lnSpc>
                <a:spcPts val="2400"/>
              </a:lnSpc>
              <a:defRPr/>
            </a:pP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</a:p>
          <a:p>
            <a:pPr marL="342900" indent="-342900" algn="just">
              <a:lnSpc>
                <a:spcPts val="2400"/>
              </a:lnSpc>
              <a:defRPr/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                                                  </a:t>
            </a:r>
          </a:p>
          <a:p>
            <a:pPr marL="342900" indent="-342900" algn="just">
              <a:lnSpc>
                <a:spcPts val="2400"/>
              </a:lnSpc>
              <a:defRPr/>
            </a:pPr>
            <a:endParaRPr lang="ru-RU" sz="28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342900" indent="-342900" algn="just">
              <a:lnSpc>
                <a:spcPts val="2400"/>
              </a:lnSpc>
              <a:buFont typeface="Courier New" panose="02070309020205020404" pitchFamily="49" charset="0"/>
              <a:buChar char="o"/>
              <a:defRPr/>
            </a:pPr>
            <a:r>
              <a:rPr lang="ru-RU" sz="2800" b="1" i="1" dirty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Звука</a:t>
            </a:r>
            <a:endParaRPr lang="ru-RU" sz="2000" b="1" i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342900" indent="-342900" algn="just">
              <a:lnSpc>
                <a:spcPts val="2400"/>
              </a:lnSpc>
              <a:defRPr/>
            </a:pPr>
            <a:endParaRPr lang="ru-RU" b="1" i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just">
              <a:lnSpc>
                <a:spcPts val="2400"/>
              </a:lnSpc>
              <a:defRPr/>
            </a:pPr>
            <a:endParaRPr lang="ru-RU" altLang="ru-RU" sz="2000" dirty="0" smtClean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ts val="2400"/>
              </a:lnSpc>
              <a:defRPr/>
            </a:pPr>
            <a:endParaRPr lang="ru-RU" sz="20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841" t="6605" r="4388" b="6462"/>
          <a:stretch>
            <a:fillRect/>
          </a:stretch>
        </p:blipFill>
        <p:spPr bwMode="auto">
          <a:xfrm>
            <a:off x="25765" y="1"/>
            <a:ext cx="911823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03648" y="188640"/>
            <a:ext cx="64508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i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БУКВАРЬ О. И. ТИРИНОВОЙ </a:t>
            </a:r>
            <a:endParaRPr lang="ru-RU" sz="3200" b="1" dirty="0">
              <a:ln>
                <a:solidFill>
                  <a:schemeClr val="accent2"/>
                </a:solidFill>
              </a:ln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27584" y="980728"/>
            <a:ext cx="7200800" cy="1632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000"/>
              </a:lnSpc>
              <a:defRPr/>
            </a:pPr>
            <a:r>
              <a:rPr lang="ru-RU" altLang="ru-RU" sz="3200" b="1" dirty="0" smtClean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Квадратик – домик для звуков.</a:t>
            </a:r>
          </a:p>
          <a:p>
            <a:pPr algn="just">
              <a:lnSpc>
                <a:spcPts val="3000"/>
              </a:lnSpc>
              <a:defRPr/>
            </a:pPr>
            <a:r>
              <a:rPr lang="ru-RU" altLang="ru-RU" sz="3200" b="1" dirty="0" smtClean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Сколько домиков – столько звуков.</a:t>
            </a:r>
            <a:endParaRPr lang="ru-RU" altLang="ru-RU" sz="1400" b="1" dirty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l="2801" t="2898" r="67903" b="71196"/>
          <a:stretch>
            <a:fillRect/>
          </a:stretch>
        </p:blipFill>
        <p:spPr bwMode="auto">
          <a:xfrm>
            <a:off x="1292363" y="2832934"/>
            <a:ext cx="4628151" cy="2828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841" t="6605" r="4388" b="6462"/>
          <a:stretch>
            <a:fillRect/>
          </a:stretch>
        </p:blipFill>
        <p:spPr bwMode="auto">
          <a:xfrm>
            <a:off x="0" y="1"/>
            <a:ext cx="911823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b="970"/>
          <a:stretch>
            <a:fillRect/>
          </a:stretch>
        </p:blipFill>
        <p:spPr bwMode="auto">
          <a:xfrm>
            <a:off x="971600" y="1052736"/>
            <a:ext cx="6129338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67744" y="692696"/>
            <a:ext cx="44839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000" b="1" dirty="0" smtClean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</a:rPr>
              <a:t>Графическая система букваря</a:t>
            </a:r>
            <a:endParaRPr lang="ru-RU" altLang="ru-RU" sz="2000" dirty="0">
              <a:solidFill>
                <a:schemeClr val="accent4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75656" y="188640"/>
            <a:ext cx="64508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i="1" dirty="0">
                <a:ln>
                  <a:solidFill>
                    <a:schemeClr val="accent2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БУКВАРЬ О. И. ТИРИНОВОЙ </a:t>
            </a:r>
            <a:endParaRPr lang="ru-RU" sz="3200" b="1" dirty="0">
              <a:ln>
                <a:solidFill>
                  <a:schemeClr val="accent2"/>
                </a:solidFill>
              </a:ln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4653136"/>
            <a:ext cx="4824536" cy="207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957</TotalTime>
  <Words>1314</Words>
  <Application>Microsoft Office PowerPoint</Application>
  <PresentationFormat>Экран (4:3)</PresentationFormat>
  <Paragraphs>270</Paragraphs>
  <Slides>55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БУКВАРЬ О. И. ТИРИНОВОЙ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HomeUser</dc:creator>
  <cp:lastModifiedBy>Пользователь Windows</cp:lastModifiedBy>
  <cp:revision>75</cp:revision>
  <dcterms:created xsi:type="dcterms:W3CDTF">2018-01-27T09:45:14Z</dcterms:created>
  <dcterms:modified xsi:type="dcterms:W3CDTF">2018-10-15T15:49:11Z</dcterms:modified>
</cp:coreProperties>
</file>