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3" r:id="rId4"/>
    <p:sldId id="302" r:id="rId5"/>
    <p:sldId id="278" r:id="rId6"/>
    <p:sldId id="280" r:id="rId7"/>
    <p:sldId id="282" r:id="rId8"/>
    <p:sldId id="287" r:id="rId9"/>
    <p:sldId id="289" r:id="rId10"/>
    <p:sldId id="29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BAF-1751-4031-A386-AA9C86D13D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3D6B-38E2-4A3B-A475-1913F2ED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BAF-1751-4031-A386-AA9C86D13D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3D6B-38E2-4A3B-A475-1913F2ED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BAF-1751-4031-A386-AA9C86D13D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3D6B-38E2-4A3B-A475-1913F2ED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BAF-1751-4031-A386-AA9C86D13D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3D6B-38E2-4A3B-A475-1913F2ED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BAF-1751-4031-A386-AA9C86D13D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3D6B-38E2-4A3B-A475-1913F2ED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BAF-1751-4031-A386-AA9C86D13D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3D6B-38E2-4A3B-A475-1913F2ED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BAF-1751-4031-A386-AA9C86D13D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3D6B-38E2-4A3B-A475-1913F2ED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BAF-1751-4031-A386-AA9C86D13D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3D6B-38E2-4A3B-A475-1913F2ED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BAF-1751-4031-A386-AA9C86D13D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3D6B-38E2-4A3B-A475-1913F2ED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BAF-1751-4031-A386-AA9C86D13D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3D6B-38E2-4A3B-A475-1913F2ED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BAF-1751-4031-A386-AA9C86D13D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3D6B-38E2-4A3B-A475-1913F2ED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tx1">
                <a:lumMod val="95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CABAF-1751-4031-A386-AA9C86D13D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3D6B-38E2-4A3B-A475-1913F2ED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60;&#1072;&#1082;&#1091;&#1083;&#1100;&#1090;&#1072;&#1090;&#1080;&#1074;&#1085;&#1086;&#1077;%20&#1079;&#1072;&#1085;&#1103;&#1090;&#1080;&#1077;\Zolushka_-_11_volshebnye_fanfary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60;&#1072;&#1082;&#1091;&#1083;&#1100;&#1090;&#1072;&#1090;&#1080;&#1074;&#1085;&#1086;&#1077;%20&#1079;&#1072;&#1085;&#1103;&#1090;&#1080;&#1077;\vinovataja_tuchka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9001156" cy="278605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ФАКУЛЬТАТИВНОЕ ЗАНЯТИЕ</a:t>
            </a:r>
            <a:b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«ЯЗЫК РОДНОЙ, дружи со мной…»</a:t>
            </a:r>
            <a:b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3000372"/>
            <a:ext cx="4143372" cy="1714512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Розанова Наталья Викторовна,</a:t>
            </a:r>
          </a:p>
          <a:p>
            <a:pPr algn="l"/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l"/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государственного учреждения образования «Средняя школа№21 г. Могилёва»;  высшая квалификационная категория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МИРУ ЗНАНИЙ НЕТ ПРЕДЕЛА.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ТАК СКОРЕЙ, ДРУЗЬЯ, ЗА ДЕЛО!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214686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«ДЕЛО СПОРИТСЯ»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2927869" cy="195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71868" y="4447460"/>
            <a:ext cx="5088432" cy="241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=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СТАРАНИЕ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64" y="285728"/>
            <a:ext cx="8715436" cy="2714644"/>
          </a:xfrm>
          <a:ln w="28575" cmpd="sng">
            <a:noFill/>
          </a:ln>
        </p:spPr>
        <p:txBody>
          <a:bodyPr>
            <a:normAutofit fontScale="85000" lnSpcReduction="20000"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ОБИСАПС</a:t>
            </a:r>
          </a:p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</a:t>
            </a:r>
          </a:p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УТОБАР</a:t>
            </a:r>
            <a:endParaRPr lang="ru-RU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3286124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РАБОТУ!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18518"/>
          <a:stretch>
            <a:fillRect/>
          </a:stretch>
        </p:blipFill>
        <p:spPr bwMode="auto">
          <a:xfrm>
            <a:off x="357158" y="5286364"/>
            <a:ext cx="857256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0001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ШЛЯПКИ  И  ШЛЯПЫ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07183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285860"/>
            <a:ext cx="178595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285860"/>
            <a:ext cx="214314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643314"/>
            <a:ext cx="17859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357694"/>
            <a:ext cx="228601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3357562"/>
            <a:ext cx="314327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Zolushka_-_11_volshebnye_fanfa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000108"/>
          </a:xfrm>
        </p:spPr>
        <p:txBody>
          <a:bodyPr>
            <a:normAutofit/>
          </a:bodyPr>
          <a:lstStyle/>
          <a:p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Метаграмма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715436" cy="24288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900" b="1" i="1" u="sng" dirty="0" err="1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Метаграмма</a:t>
            </a:r>
            <a:r>
              <a:rPr lang="ru-RU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это загадка, в</a:t>
            </a:r>
            <a:r>
              <a:rPr lang="ru-RU" sz="3900" dirty="0" smtClean="0"/>
              <a:t> </a:t>
            </a:r>
            <a:r>
              <a:rPr lang="ru-RU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которой зашифрованы слова, </a:t>
            </a:r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различающиеся одной буквой.  </a:t>
            </a:r>
          </a:p>
          <a:p>
            <a:pPr algn="just"/>
            <a:r>
              <a:rPr lang="ru-RU" sz="3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  буквы в слове при этом не имеет значения. 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00438"/>
            <a:ext cx="1837992" cy="273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071810"/>
            <a:ext cx="2398622" cy="353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00232" y="3286124"/>
            <a:ext cx="4572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Первую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метаграмму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 журнале «Ярмарка тщеславия» разместил  английский писатель, математик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Льюис Кэрролл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автор сказки «Алиса в Стране чудес».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785794"/>
          </a:xfrm>
        </p:spPr>
        <p:txBody>
          <a:bodyPr>
            <a:normAutofit fontScale="90000"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МЕТАГРАММА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8715436" cy="5286412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«ч» над морем я летаю,</a:t>
            </a:r>
          </a:p>
          <a:p>
            <a:pPr algn="l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«г» в машинах я бываю.</a:t>
            </a:r>
          </a:p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айка  -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айка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t="7576" r="2083" b="16666"/>
          <a:stretch>
            <a:fillRect/>
          </a:stretch>
        </p:blipFill>
        <p:spPr bwMode="auto">
          <a:xfrm>
            <a:off x="5214942" y="642918"/>
            <a:ext cx="3189707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3116"/>
            <a:ext cx="1555424" cy="132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3214686"/>
            <a:ext cx="7215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пышно красуюсь на клумбе в саду,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Захочешь – поставь меня в вазу…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 r="51044" b="52961"/>
          <a:stretch>
            <a:fillRect/>
          </a:stretch>
        </p:blipFill>
        <p:spPr bwMode="auto">
          <a:xfrm>
            <a:off x="7286644" y="3286124"/>
            <a:ext cx="164304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14282" y="450057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с буквою «к» в огород я пойду,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И, если капусту на грядке найду,-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Капусте достанется сразу. 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4" cstate="print"/>
          <a:srcRect l="54060" r="3016" b="51316"/>
          <a:stretch>
            <a:fillRect/>
          </a:stretch>
        </p:blipFill>
        <p:spPr bwMode="auto">
          <a:xfrm>
            <a:off x="7072330" y="4786322"/>
            <a:ext cx="164304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428728" y="600076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оза  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0"/>
            <a:ext cx="7129458" cy="785794"/>
          </a:xfrm>
        </p:spPr>
        <p:txBody>
          <a:bodyPr>
            <a:normAutofit fontScale="90000"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МЕТАГРАММА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64" y="1071546"/>
            <a:ext cx="8715436" cy="5286412"/>
          </a:xfrm>
        </p:spPr>
        <p:txBody>
          <a:bodyPr>
            <a:normAutofit/>
          </a:bodyPr>
          <a:lstStyle/>
          <a:p>
            <a:pPr algn="l"/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7151">
            <a:off x="419247" y="133567"/>
            <a:ext cx="1316531" cy="1833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1012">
            <a:off x="7268199" y="84730"/>
            <a:ext cx="1517782" cy="213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071670" y="1071546"/>
            <a:ext cx="628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Franklin Gothic Medium Cond" pitchFamily="34" charset="0"/>
              </a:rPr>
              <a:t>С «Н» - тёмная бывает,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Franklin Gothic Medium Cond" pitchFamily="34" charset="0"/>
              </a:rPr>
              <a:t>С «Д» - маме помогает,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Franklin Gothic Medium Cond" pitchFamily="34" charset="0"/>
              </a:rPr>
              <a:t>С «К» - встречается в болоте,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Franklin Gothic Medium Cond" pitchFamily="34" charset="0"/>
              </a:rPr>
              <a:t>С «Т» - в предложении найдёте.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   </a:t>
            </a:r>
            <a:r>
              <a:rPr lang="ru-RU" sz="2800" i="1" dirty="0" smtClean="0">
                <a:solidFill>
                  <a:schemeClr val="bg1"/>
                </a:solidFill>
              </a:rPr>
              <a:t>Даша </a:t>
            </a:r>
            <a:r>
              <a:rPr lang="ru-RU" sz="2800" i="1" dirty="0" err="1" smtClean="0">
                <a:solidFill>
                  <a:schemeClr val="bg1"/>
                </a:solidFill>
              </a:rPr>
              <a:t>Ходор</a:t>
            </a:r>
            <a:r>
              <a:rPr lang="ru-RU" sz="2800" i="1" dirty="0" smtClean="0">
                <a:solidFill>
                  <a:schemeClr val="bg1"/>
                </a:solidFill>
              </a:rPr>
              <a:t>, г. Гродно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Franklin Gothic Medium Cond" pitchFamily="34" charset="0"/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  <a:latin typeface="Franklin Gothic Medium Cond" pitchFamily="34" charset="0"/>
              </a:rPr>
              <a:t>очка –</a:t>
            </a:r>
            <a:r>
              <a:rPr lang="ru-RU" sz="2800" b="1" u="sng" dirty="0" smtClean="0">
                <a:solidFill>
                  <a:srgbClr val="FF0000"/>
                </a:solidFill>
                <a:latin typeface="Franklin Gothic Medium Cond" pitchFamily="34" charset="0"/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  <a:latin typeface="Franklin Gothic Medium Cond" pitchFamily="34" charset="0"/>
              </a:rPr>
              <a:t>очка – </a:t>
            </a:r>
            <a:r>
              <a:rPr lang="ru-RU" sz="2800" b="1" u="sng" dirty="0" smtClean="0">
                <a:solidFill>
                  <a:srgbClr val="FF0000"/>
                </a:solidFill>
                <a:latin typeface="Franklin Gothic Medium Cond" pitchFamily="34" charset="0"/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  <a:latin typeface="Franklin Gothic Medium Cond" pitchFamily="34" charset="0"/>
              </a:rPr>
              <a:t>очка – </a:t>
            </a:r>
            <a:r>
              <a:rPr lang="ru-RU" sz="2800" b="1" u="sng" dirty="0" smtClean="0">
                <a:solidFill>
                  <a:srgbClr val="FF0000"/>
                </a:solidFill>
                <a:latin typeface="Franklin Gothic Medium Cond" pitchFamily="34" charset="0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Franklin Gothic Medium Cond" pitchFamily="34" charset="0"/>
              </a:rPr>
              <a:t>очка.</a:t>
            </a:r>
            <a:endParaRPr lang="ru-RU" sz="2800" b="1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929066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Franklin Gothic Medium Cond" pitchFamily="34" charset="0"/>
                <a:cs typeface="Times New Roman" pitchFamily="18" charset="0"/>
              </a:rPr>
              <a:t>С «В» - главный в племени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Franklin Gothic Medium Cond" pitchFamily="34" charset="0"/>
                <a:cs typeface="Times New Roman" pitchFamily="18" charset="0"/>
              </a:rPr>
              <a:t>индейцев – это …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000635"/>
            <a:ext cx="1285884" cy="166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6248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Franklin Gothic Medium Cond" pitchFamily="34" charset="0"/>
                <a:cs typeface="Times New Roman" pitchFamily="18" charset="0"/>
              </a:rPr>
              <a:t>С «Д» – промочит …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492919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Franklin Gothic Medium Cond" pitchFamily="34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Franklin Gothic Medium Cond" pitchFamily="34" charset="0"/>
                <a:cs typeface="Times New Roman" pitchFamily="18" charset="0"/>
              </a:rPr>
              <a:t>ождь - </a:t>
            </a:r>
            <a:r>
              <a:rPr lang="ru-RU" b="1" u="sng" dirty="0" smtClean="0">
                <a:solidFill>
                  <a:srgbClr val="FF0000"/>
                </a:solidFill>
                <a:latin typeface="Franklin Gothic Medium Cond" pitchFamily="34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Franklin Gothic Medium Cond" pitchFamily="34" charset="0"/>
                <a:cs typeface="Times New Roman" pitchFamily="18" charset="0"/>
              </a:rPr>
              <a:t>ождь</a:t>
            </a:r>
            <a:endParaRPr lang="ru-RU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7" y="3714751"/>
            <a:ext cx="2531762" cy="275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vinovataja_tuc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50095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74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78579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АНАГРАММА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64" y="785794"/>
            <a:ext cx="8501154" cy="3071834"/>
          </a:xfrm>
          <a:ln w="28575" cmpd="sng">
            <a:noFill/>
          </a:ln>
        </p:spPr>
        <p:txBody>
          <a:bodyPr>
            <a:noAutofit/>
          </a:bodyPr>
          <a:lstStyle/>
          <a:p>
            <a:pPr algn="l"/>
            <a:r>
              <a:rPr lang="ru-RU" b="1" u="sng" dirty="0" smtClean="0">
                <a:solidFill>
                  <a:srgbClr val="FF0000"/>
                </a:solidFill>
                <a:latin typeface="Franklin Gothic Medium Cond" pitchFamily="34" charset="0"/>
              </a:rPr>
              <a:t>Анаграмма</a:t>
            </a:r>
            <a:r>
              <a:rPr lang="ru-RU" b="1" dirty="0" smtClean="0">
                <a:solidFill>
                  <a:schemeClr val="bg1"/>
                </a:solidFill>
                <a:latin typeface="Franklin Gothic Medium Cond" pitchFamily="34" charset="0"/>
              </a:rPr>
              <a:t> – это загадка, в которой </a:t>
            </a:r>
            <a:r>
              <a:rPr lang="ru-RU" b="1" u="sng" dirty="0" smtClean="0">
                <a:solidFill>
                  <a:srgbClr val="FF0000"/>
                </a:solidFill>
                <a:latin typeface="Franklin Gothic Medium Cond" pitchFamily="34" charset="0"/>
              </a:rPr>
              <a:t>при перестановке слогов и букв</a:t>
            </a:r>
            <a:r>
              <a:rPr lang="ru-RU" b="1" dirty="0" smtClean="0">
                <a:solidFill>
                  <a:schemeClr val="bg1"/>
                </a:solidFill>
                <a:latin typeface="Franklin Gothic Medium Cond" pitchFamily="34" charset="0"/>
              </a:rPr>
              <a:t>, а также </a:t>
            </a:r>
            <a:r>
              <a:rPr lang="ru-RU" b="1" u="sng" dirty="0" smtClean="0">
                <a:solidFill>
                  <a:srgbClr val="FF0000"/>
                </a:solidFill>
                <a:latin typeface="Franklin Gothic Medium Cond" pitchFamily="34" charset="0"/>
              </a:rPr>
              <a:t>при чтении справа налево </a:t>
            </a:r>
            <a:r>
              <a:rPr lang="ru-RU" b="1" i="1" dirty="0" smtClean="0">
                <a:solidFill>
                  <a:schemeClr val="bg1"/>
                </a:solidFill>
                <a:latin typeface="Franklin Gothic Medium Cond" pitchFamily="34" charset="0"/>
              </a:rPr>
              <a:t>у слова появляется новый смысл. </a:t>
            </a:r>
          </a:p>
          <a:p>
            <a:pPr algn="l"/>
            <a:r>
              <a:rPr lang="ru-RU" b="1" i="1" dirty="0" smtClean="0">
                <a:solidFill>
                  <a:schemeClr val="bg1"/>
                </a:solidFill>
                <a:latin typeface="Franklin Gothic Medium Cond" pitchFamily="34" charset="0"/>
              </a:rPr>
              <a:t>Другое название анаграммы </a:t>
            </a:r>
            <a:r>
              <a:rPr lang="ru-RU" b="1" i="1" u="sng" dirty="0" smtClean="0">
                <a:solidFill>
                  <a:srgbClr val="FF0000"/>
                </a:solidFill>
                <a:latin typeface="Franklin Gothic Medium Cond" pitchFamily="34" charset="0"/>
              </a:rPr>
              <a:t>«</a:t>
            </a:r>
            <a:r>
              <a:rPr lang="ru-RU" b="1" i="1" u="sng" dirty="0" err="1" smtClean="0">
                <a:solidFill>
                  <a:srgbClr val="FF0000"/>
                </a:solidFill>
                <a:latin typeface="Franklin Gothic Medium Cond" pitchFamily="34" charset="0"/>
              </a:rPr>
              <a:t>перебуквица</a:t>
            </a:r>
            <a:r>
              <a:rPr lang="ru-RU" b="1" i="1" u="sng" dirty="0" smtClean="0">
                <a:solidFill>
                  <a:srgbClr val="FF0000"/>
                </a:solidFill>
                <a:latin typeface="Franklin Gothic Medium Cond" pitchFamily="34" charset="0"/>
              </a:rPr>
              <a:t>»</a:t>
            </a:r>
            <a:endParaRPr lang="ru-RU" b="1" i="1" u="sng" dirty="0" smtClean="0">
              <a:solidFill>
                <a:srgbClr val="FF0000"/>
              </a:solidFill>
              <a:latin typeface="Franklin Gothic Medium Con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286256"/>
            <a:ext cx="71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греческого языка слово «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грамма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переводится как «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буква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»,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т. к. приставка «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ana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-» — это «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-»,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 слово «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gramma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— «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буква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000" y="3200400"/>
            <a:ext cx="57419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С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8200" y="3200400"/>
            <a:ext cx="636713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О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200400"/>
            <a:ext cx="63511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К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3200400"/>
            <a:ext cx="636713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О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0" y="3200400"/>
            <a:ext cx="65434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Л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7000" y="3200400"/>
            <a:ext cx="57419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С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3200400"/>
            <a:ext cx="63671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О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62400" y="3200400"/>
            <a:ext cx="63511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К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8200" y="3200400"/>
            <a:ext cx="63671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О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0" y="3200400"/>
            <a:ext cx="65434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Л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3000" y="2590800"/>
            <a:ext cx="6858000" cy="221599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Эта птица в небе вьется.</a:t>
            </a:r>
            <a:r>
              <a:rPr lang="ru-RU" sz="3600" dirty="0" smtClean="0">
                <a:solidFill>
                  <a:prstClr val="black"/>
                </a:solidFill>
                <a:latin typeface="Franklin Gothic Medium Cond" pitchFamily="34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Franklin Gothic Medium Cond" pitchFamily="34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Franklin Gothic Medium Cond" pitchFamily="34" charset="0"/>
              </a:rPr>
              <a:t>А буквы поменяй местами</a:t>
            </a:r>
            <a:r>
              <a:rPr lang="ru-RU" sz="3600" dirty="0" smtClean="0">
                <a:solidFill>
                  <a:prstClr val="black"/>
                </a:solidFill>
                <a:latin typeface="Franklin Gothic Medium Cond" pitchFamily="34" charset="0"/>
              </a:rPr>
              <a:t>,</a:t>
            </a:r>
            <a:r>
              <a:rPr lang="ru-RU" sz="3600" dirty="0" smtClean="0">
                <a:solidFill>
                  <a:prstClr val="black"/>
                </a:solidFill>
              </a:rPr>
              <a:t/>
            </a:r>
            <a:br>
              <a:rPr lang="ru-RU" sz="3600" dirty="0" smtClean="0">
                <a:solidFill>
                  <a:prstClr val="black"/>
                </a:solidFill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Полный зёрен к земле гнется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.</a:t>
            </a:r>
          </a:p>
          <a:p>
            <a:pPr lvl="0"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6"/>
            <a:ext cx="2857520" cy="198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r="1666" b="11921"/>
          <a:stretch>
            <a:fillRect/>
          </a:stretch>
        </p:blipFill>
        <p:spPr bwMode="auto">
          <a:xfrm>
            <a:off x="6154339" y="4857760"/>
            <a:ext cx="2989661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1.19334E-6 L -0.14167 0.18872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1.19334E-6 L 0.00833 0.18872 " pathEditMode="relative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6 0.18872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1.19334E-6 L 0.00833 0.18872 " pathEditMode="relative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9334E-6 L 0.3 0.18872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4200" y="4191000"/>
            <a:ext cx="678391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Л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6200" y="4191000"/>
            <a:ext cx="69121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8200" y="4191000"/>
            <a:ext cx="67358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П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0200" y="4191000"/>
            <a:ext cx="63671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9200" y="3124200"/>
            <a:ext cx="7086600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Franklin Gothic Medium Cond" pitchFamily="34" charset="0"/>
              </a:rPr>
              <a:t>Легко дышать в моей тени,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Franklin Gothic Medium Cond" pitchFamily="34" charset="0"/>
              </a:rPr>
              <a:t>Меня ты летом часто хвалишь.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Franklin Gothic Medium Cond" pitchFamily="34" charset="0"/>
              </a:rPr>
            </a:br>
            <a:r>
              <a:rPr lang="ru-RU" sz="2400" i="1" dirty="0" smtClean="0">
                <a:latin typeface="Franklin Gothic Medium Cond" pitchFamily="34" charset="0"/>
              </a:rPr>
              <a:t>Но буквы переставь мои -</a:t>
            </a:r>
            <a:r>
              <a:rPr lang="ru-RU" sz="3600" dirty="0" smtClean="0">
                <a:latin typeface="Franklin Gothic Medium Cond" pitchFamily="34" charset="0"/>
              </a:rPr>
              <a:t/>
            </a:r>
            <a:br>
              <a:rPr lang="ru-RU" sz="3600" dirty="0" smtClean="0">
                <a:latin typeface="Franklin Gothic Medium Cond" pitchFamily="34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Franklin Gothic Medium Cond" pitchFamily="34" charset="0"/>
              </a:rPr>
              <a:t>И целый лес ты мною свалишь.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67"/>
            <a:ext cx="2381244" cy="178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072074"/>
            <a:ext cx="2190745" cy="164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9334E-6 L -0.16667 -1.19334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2.5746E-6 L 0.16649 2.574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ТЕСТ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642918"/>
            <a:ext cx="8715436" cy="1643074"/>
          </a:xfrm>
          <a:ln w="28575" cmpd="sng">
            <a:noFill/>
          </a:ln>
        </p:spPr>
        <p:txBody>
          <a:bodyPr>
            <a:normAutofit/>
          </a:bodyPr>
          <a:lstStyle/>
          <a:p>
            <a:pPr algn="l"/>
            <a:r>
              <a:rPr lang="ru-RU" sz="3100" dirty="0" smtClean="0">
                <a:solidFill>
                  <a:schemeClr val="bg1"/>
                </a:solidFill>
                <a:latin typeface="Franklin Gothic Medium Cond" pitchFamily="34" charset="0"/>
              </a:rPr>
              <a:t>1.Загадка, в которой зашифрованы слова, различающиеся </a:t>
            </a:r>
            <a:r>
              <a:rPr lang="ru-RU" sz="3100" b="1" dirty="0" smtClean="0">
                <a:solidFill>
                  <a:schemeClr val="bg1"/>
                </a:solidFill>
                <a:latin typeface="Franklin Gothic Medium Cond" pitchFamily="34" charset="0"/>
              </a:rPr>
              <a:t>одно</a:t>
            </a:r>
            <a:r>
              <a:rPr lang="ru-RU" sz="3100" dirty="0" smtClean="0">
                <a:solidFill>
                  <a:schemeClr val="bg1"/>
                </a:solidFill>
                <a:latin typeface="Franklin Gothic Medium Cond" pitchFamily="34" charset="0"/>
              </a:rPr>
              <a:t> буквой.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Franklin Gothic Medium Cond" pitchFamily="34" charset="0"/>
              </a:rPr>
              <a:t> А)                         ; Б) </a:t>
            </a:r>
            <a:r>
              <a:rPr lang="ru-RU" dirty="0" err="1" smtClean="0">
                <a:solidFill>
                  <a:schemeClr val="bg1"/>
                </a:solidFill>
                <a:latin typeface="Franklin Gothic Medium Cond" pitchFamily="34" charset="0"/>
              </a:rPr>
              <a:t>метаграмма</a:t>
            </a:r>
            <a:endParaRPr lang="ru-RU" dirty="0" smtClean="0">
              <a:solidFill>
                <a:schemeClr val="bg1"/>
              </a:solidFill>
              <a:latin typeface="Franklin Gothic Medium Cond" pitchFamily="34" charset="0"/>
            </a:endParaRPr>
          </a:p>
          <a:p>
            <a:pPr algn="l"/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071678"/>
            <a:ext cx="8715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Franklin Gothic Medium Cond" pitchFamily="34" charset="0"/>
              </a:rPr>
              <a:t>2.Загадка, в которой при перестановке слогов и букв ,а также при чтении слева направо появляется новый смысл.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Franklin Gothic Medium Cond" pitchFamily="34" charset="0"/>
              </a:rPr>
              <a:t>  А) анаграмма; Б)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214818"/>
            <a:ext cx="8858280" cy="256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Franklin Gothic Medium Cond" pitchFamily="34" charset="0"/>
              </a:rPr>
              <a:t>3. </a:t>
            </a:r>
            <a:r>
              <a:rPr lang="ru-RU" sz="3100" dirty="0" smtClean="0">
                <a:solidFill>
                  <a:schemeClr val="bg1"/>
                </a:solidFill>
                <a:latin typeface="Franklin Gothic Medium Cond" pitchFamily="34" charset="0"/>
              </a:rPr>
              <a:t>Чтобы расшифровать </a:t>
            </a:r>
            <a:r>
              <a:rPr lang="ru-RU" sz="3100" u="sng" dirty="0" smtClean="0">
                <a:solidFill>
                  <a:schemeClr val="bg1"/>
                </a:solidFill>
                <a:latin typeface="Franklin Gothic Medium Cond" pitchFamily="34" charset="0"/>
              </a:rPr>
              <a:t>анаграмму</a:t>
            </a:r>
            <a:r>
              <a:rPr lang="ru-RU" sz="3100" dirty="0" smtClean="0">
                <a:solidFill>
                  <a:schemeClr val="bg1"/>
                </a:solidFill>
                <a:latin typeface="Franklin Gothic Medium Cond" pitchFamily="34" charset="0"/>
              </a:rPr>
              <a:t> надо:</a:t>
            </a:r>
          </a:p>
          <a:p>
            <a:endParaRPr lang="ru-RU" sz="3100" dirty="0" smtClean="0">
              <a:solidFill>
                <a:schemeClr val="bg1"/>
              </a:solidFill>
              <a:latin typeface="Franklin Gothic Medium Cond" pitchFamily="34" charset="0"/>
            </a:endParaRPr>
          </a:p>
          <a:p>
            <a:r>
              <a:rPr lang="ru-RU" sz="3100" dirty="0" smtClean="0">
                <a:solidFill>
                  <a:schemeClr val="bg1"/>
                </a:solidFill>
                <a:latin typeface="Franklin Gothic Medium Cond" pitchFamily="34" charset="0"/>
              </a:rPr>
              <a:t>Б) надо переставить слоги   </a:t>
            </a:r>
          </a:p>
          <a:p>
            <a:r>
              <a:rPr lang="ru-RU" sz="3100" dirty="0" smtClean="0">
                <a:solidFill>
                  <a:schemeClr val="bg1"/>
                </a:solidFill>
                <a:latin typeface="Franklin Gothic Medium Cond" pitchFamily="34" charset="0"/>
              </a:rPr>
              <a:t>(буквы) местами, или прочитать слово слева на право.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57161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Franklin Gothic Medium Cond" pitchFamily="34" charset="0"/>
              </a:rPr>
              <a:t>анаграмма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357187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Franklin Gothic Medium Cond" pitchFamily="34" charset="0"/>
              </a:rPr>
              <a:t>метаграмма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714885"/>
            <a:ext cx="871543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 smtClean="0">
                <a:solidFill>
                  <a:schemeClr val="bg1"/>
                </a:solidFill>
                <a:latin typeface="Franklin Gothic Medium Cond" pitchFamily="34" charset="0"/>
              </a:rPr>
              <a:t>А) заменить одну букву другой,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388</Words>
  <Application>Microsoft Office PowerPoint</Application>
  <PresentationFormat>Экран (4:3)</PresentationFormat>
  <Paragraphs>81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ФАКУЛЬТАТИВНОЕ ЗАНЯТИЕ «ЯЗЫК РОДНОЙ, дружи со мной…» 2 класс</vt:lpstr>
      <vt:lpstr>ШЛЯПКИ  И  ШЛЯПЫ</vt:lpstr>
      <vt:lpstr>Метаграмма</vt:lpstr>
      <vt:lpstr>МЕТАГРАММА</vt:lpstr>
      <vt:lpstr>МЕТАГРАММА</vt:lpstr>
      <vt:lpstr>АНАГРАММА</vt:lpstr>
      <vt:lpstr>Слайд 7</vt:lpstr>
      <vt:lpstr>Слайд 8</vt:lpstr>
      <vt:lpstr>ТЕСТ</vt:lpstr>
      <vt:lpstr>Слайд 10</vt:lpstr>
    </vt:vector>
  </TitlesOfParts>
  <Company>александр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Home</cp:lastModifiedBy>
  <cp:revision>87</cp:revision>
  <dcterms:created xsi:type="dcterms:W3CDTF">2015-01-24T14:38:13Z</dcterms:created>
  <dcterms:modified xsi:type="dcterms:W3CDTF">2018-01-24T15:29:17Z</dcterms:modified>
</cp:coreProperties>
</file>