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93" r:id="rId3"/>
    <p:sldId id="300" r:id="rId4"/>
    <p:sldId id="301" r:id="rId5"/>
    <p:sldId id="264" r:id="rId6"/>
    <p:sldId id="303" r:id="rId7"/>
    <p:sldId id="304" r:id="rId8"/>
    <p:sldId id="305" r:id="rId9"/>
    <p:sldId id="306" r:id="rId10"/>
    <p:sldId id="307" r:id="rId11"/>
    <p:sldId id="297" r:id="rId12"/>
    <p:sldId id="302" r:id="rId13"/>
    <p:sldId id="291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05"/>
    <a:srgbClr val="000000"/>
    <a:srgbClr val="DEB2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2293-445A-41EF-A707-AFB3A3723DE3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30819-2936-4E10-A6A5-6E3FC4E06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0819-2936-4E10-A6A5-6E3FC4E0651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F237-B81C-41E2-BA42-C08B957FB09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94B1-02C8-4EE8-9FAF-EE9A3917D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Untitled.avi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8001056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информационно-коммуникативных компетенций у детей дошкольного и младшего школьного возраста с использованием роботизированных конструкторов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214950"/>
            <a:ext cx="4214842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Николаевна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ГУО «Средняя школа № 21 г. Могилева»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311950"/>
            <a:ext cx="1857387" cy="24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429132"/>
            <a:ext cx="1500198" cy="2119122"/>
          </a:xfrm>
          <a:prstGeom prst="rect">
            <a:avLst/>
          </a:prstGeom>
          <a:noFill/>
          <a:ln w="38100">
            <a:solidFill>
              <a:srgbClr val="DEB278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 r="19762" b="11453"/>
          <a:stretch>
            <a:fillRect/>
          </a:stretch>
        </p:blipFill>
        <p:spPr bwMode="auto">
          <a:xfrm>
            <a:off x="214282" y="285728"/>
            <a:ext cx="4357718" cy="30640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43512"/>
            <a:ext cx="913538" cy="12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38"/>
            <a:ext cx="5705822" cy="32099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0042"/>
            <a:ext cx="913538" cy="12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СУТЬ ЛЕГО-ТЕХНОЛОГИИ – СТРАТЕГИЯ 4 С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(подключи, присоедини, придумай) – для возникновения мотива учебный процесс должны сопровождать проблемные ситуации.</a:t>
            </a:r>
          </a:p>
          <a:p>
            <a:pPr lvl="0">
              <a:buFont typeface="Wingdings" pitchFamily="2" charset="2"/>
              <a:buChar char="q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Construct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(построй по аналогии).</a:t>
            </a:r>
          </a:p>
          <a:p>
            <a:pPr lvl="0">
              <a:buFont typeface="Wingdings" pitchFamily="2" charset="2"/>
              <a:buChar char="q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Contemplate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(созерцай, размышляй). Как правило, для этой цели используют наблюдение, измерение, экспериментирование.</a:t>
            </a:r>
          </a:p>
          <a:p>
            <a:pPr lvl="0">
              <a:buFont typeface="Wingdings" pitchFamily="2" charset="2"/>
              <a:buChar char="q"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Continu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(продолжи, дополни, внеси свое). Данная стратегия предполагает усовершенствование исходной конструкции до получения желаемого результата.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2809878" cy="2809878"/>
          </a:xfrm>
          <a:prstGeom prst="rect">
            <a:avLst/>
          </a:prstGeom>
          <a:noFill/>
        </p:spPr>
      </p:pic>
      <p:pic>
        <p:nvPicPr>
          <p:cNvPr id="4100" name="Picture 4" descr="&amp;Kcy;&amp;acy;&amp;rcy;&amp;tcy;&amp;icy;&amp;ncy;&amp;kcy;&amp;icy; &amp;pcy;&amp;ocy; &amp;zcy;&amp;acy;&amp;pcy;&amp;rcy;&amp;ocy;&amp;scy;&amp;ucy; &amp;tcy;&amp;acy;&amp;ncy;&amp;tscy;&amp;ucy;&amp;yucy;&amp;shchcy;&amp;icy;&amp;iecy; &amp;pcy;&amp;tcy;&amp;icy;&amp;chcy;&amp;kcy;&amp;icy; &amp;lcy;&amp;iecy;&amp;gcy;&amp;ocy; &amp;vcy;&amp;icy;&amp;d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2"/>
            <a:ext cx="4676775" cy="4676776"/>
          </a:xfrm>
          <a:prstGeom prst="rect">
            <a:avLst/>
          </a:prstGeom>
          <a:noFill/>
        </p:spPr>
      </p:pic>
      <p:pic>
        <p:nvPicPr>
          <p:cNvPr id="4102" name="Picture 6" descr="&amp;Kcy;&amp;acy;&amp;rcy;&amp;tcy;&amp;icy;&amp;ncy;&amp;kcy;&amp;icy; &amp;pcy;&amp;ocy; &amp;zcy;&amp;acy;&amp;pcy;&amp;rcy;&amp;ocy;&amp;scy;&amp;ucy; &amp;tcy;&amp;acy;&amp;ncy;&amp;tscy;&amp;ucy;&amp;yucy;&amp;shchcy;&amp;icy;&amp;iecy; &amp;pcy;&amp;tcy;&amp;icy;&amp;chcy;&amp;kcy;&amp;icy; &amp;lcy;&amp;iecy;&amp;gcy;&amp;ocy; &amp;vcy;&amp;icy;&amp;d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095736" cy="307180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4214810" y="4786322"/>
            <a:ext cx="46434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КИНОКОМПАНИЯ </a:t>
            </a:r>
            <a:r>
              <a:rPr lang="ru-RU" sz="2800" b="1" dirty="0" smtClean="0"/>
              <a:t>«РОБОТ.ТИК» </a:t>
            </a:r>
            <a:r>
              <a:rPr lang="ru-RU" dirty="0" smtClean="0"/>
              <a:t>ПРЕДСТАВЛЕТ</a:t>
            </a:r>
          </a:p>
          <a:p>
            <a:pPr algn="ctr"/>
            <a:r>
              <a:rPr lang="ru-RU" b="1" dirty="0" smtClean="0"/>
              <a:t>МУЛЬТИПЛИКАЦИОННЫЙ ФИЛЬМ </a:t>
            </a:r>
            <a:r>
              <a:rPr lang="ru-RU" sz="2800" b="1" dirty="0" smtClean="0"/>
              <a:t>«ТАНЦУЮЩИЕ ПТИЧКИ» </a:t>
            </a:r>
          </a:p>
          <a:p>
            <a:pPr algn="ctr"/>
            <a:r>
              <a:rPr lang="ru-RU" b="1" dirty="0" smtClean="0"/>
              <a:t>(5 серий)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ДОБРО ПОЖАЛОВАТЬ, </a:t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ЛЕГО-ТЕХНОЛОГИЯ!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Untitl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63" y="1487488"/>
            <a:ext cx="6970712" cy="4646612"/>
          </a:xfrm>
          <a:prstGeom prst="rect">
            <a:avLst/>
          </a:prstGeom>
        </p:spPr>
      </p:pic>
      <p:pic>
        <p:nvPicPr>
          <p:cNvPr id="12" name="Picture 6" descr="&amp;Kcy;&amp;acy;&amp;rcy;&amp;tcy;&amp;icy;&amp;ncy;&amp;kcy;&amp;icy; &amp;pcy;&amp;ocy; &amp;zcy;&amp;acy;&amp;pcy;&amp;rcy;&amp;ocy;&amp;scy;&amp;ucy; &amp;tcy;&amp;acy;&amp;ncy;&amp;tscy;&amp;ucy;&amp;yucy;&amp;shchcy;&amp;icy;&amp;iecy; &amp;pcy;&amp;tcy;&amp;icy;&amp;chcy;&amp;kcy;&amp;icy; &amp;lcy;&amp;iecy;&amp;gcy;&amp;ocy; &amp;vcy;&amp;icy;&amp;d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4429132"/>
            <a:ext cx="2762227" cy="207167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icy; &amp;pcy;&amp;ocy; &amp;zcy;&amp;acy;&amp;pcy;&amp;rcy;&amp;ocy;&amp;scy;&amp;ucy; &amp;pcy;&amp;tcy;&amp;icy;&amp;chcy;&amp;kcy;&amp;icy; &amp;icy;&amp;zcy; &amp;lcy;&amp;iecy;&amp;g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177071" cy="1810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578645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Смелее расправляй крылья и свободно лети вперёд, уверенно зови за собой и верно показывай путь! </a:t>
            </a:r>
            <a:endParaRPr lang="ru-RU" sz="2400" b="1" i="1" dirty="0"/>
          </a:p>
        </p:txBody>
      </p:sp>
      <p:sp>
        <p:nvSpPr>
          <p:cNvPr id="9" name="Овальная выноска 8"/>
          <p:cNvSpPr/>
          <p:nvPr/>
        </p:nvSpPr>
        <p:spPr>
          <a:xfrm rot="20404223">
            <a:off x="311144" y="2522413"/>
            <a:ext cx="3031824" cy="121444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азобраться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онструировать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 Black" pitchFamily="34" charset="0"/>
              </a:rPr>
              <a:t>Приём «Трансляция»</a:t>
            </a:r>
            <a:r>
              <a:rPr lang="be-BY" sz="4400" dirty="0" smtClean="0">
                <a:latin typeface="Arial Black" pitchFamily="34" charset="0"/>
              </a:rPr>
              <a:t/>
            </a:r>
            <a:br>
              <a:rPr lang="be-BY" sz="4400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40302" y="4489128"/>
            <a:ext cx="1857984" cy="24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311950"/>
            <a:ext cx="1857387" cy="24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1857387" cy="24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69194" y="4489128"/>
            <a:ext cx="1857984" cy="24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143380"/>
            <a:ext cx="1857387" cy="24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785926"/>
            <a:ext cx="1857387" cy="24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2984"/>
            <a:ext cx="4779820" cy="3429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 Black" pitchFamily="34" charset="0"/>
              </a:rPr>
              <a:t>Приём «Ассоциация»</a:t>
            </a:r>
            <a:r>
              <a:rPr lang="be-BY" sz="4400" dirty="0" smtClean="0">
                <a:latin typeface="Arial Black" pitchFamily="34" charset="0"/>
              </a:rPr>
              <a:t/>
            </a:r>
            <a:br>
              <a:rPr lang="be-BY" sz="4400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35608" y="1000108"/>
            <a:ext cx="5350970" cy="524829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           – 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 – …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– …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– …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4786322"/>
            <a:ext cx="1443894" cy="190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1428759" cy="18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&amp;Kcy;&amp;acy;&amp;rcy;&amp;tcy;&amp;icy;&amp;ncy;&amp;kcy;&amp;icy; &amp;pcy;&amp;ocy; &amp;zcy;&amp;acy;&amp;pcy;&amp;rcy;&amp;ocy;&amp;scy;&amp;ucy; &amp;kcy;&amp;acy;&amp;rcy;&amp;tcy;&amp;icy;&amp;ncy;&amp;kcy;&amp;acy; &amp;rcy;&amp;ocy;&amp;bcy;&amp;o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2143116"/>
            <a:ext cx="2286016" cy="302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авая фигурная скобка 12"/>
          <p:cNvSpPr/>
          <p:nvPr/>
        </p:nvSpPr>
        <p:spPr>
          <a:xfrm>
            <a:off x="2428860" y="1214422"/>
            <a:ext cx="714380" cy="271464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Arial Black" pitchFamily="34" charset="0"/>
              </a:rPr>
              <a:t>Приём «Ассоциация»</a:t>
            </a:r>
            <a:r>
              <a:rPr lang="be-BY" sz="4400" dirty="0" smtClean="0">
                <a:latin typeface="Arial Black" pitchFamily="34" charset="0"/>
              </a:rPr>
              <a:t/>
            </a:r>
            <a:br>
              <a:rPr lang="be-BY" sz="4400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35608" y="1000108"/>
            <a:ext cx="5565284" cy="524829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 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интеллект, машина,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механизм, модель, автомат, киборг,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  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манипулятор,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андроид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агрегат,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устройство, аппарат, станок,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Т.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программа, установка, компьютер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техника, труд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интеллект, информация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команды,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креатив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4786322"/>
            <a:ext cx="1443894" cy="190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1428759" cy="18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&amp;Kcy;&amp;acy;&amp;rcy;&amp;tcy;&amp;icy;&amp;ncy;&amp;kcy;&amp;icy; &amp;pcy;&amp;ocy; &amp;zcy;&amp;acy;&amp;pcy;&amp;rcy;&amp;ocy;&amp;scy;&amp;ucy; &amp;kcy;&amp;acy;&amp;rcy;&amp;tcy;&amp;icy;&amp;ncy;&amp;kcy;&amp;acy; &amp;rcy;&amp;ocy;&amp;bcy;&amp;o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2143116"/>
            <a:ext cx="2286016" cy="302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авая фигурная скобка 12"/>
          <p:cNvSpPr/>
          <p:nvPr/>
        </p:nvSpPr>
        <p:spPr>
          <a:xfrm>
            <a:off x="2428860" y="1214422"/>
            <a:ext cx="714380" cy="271464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893472" y="5821776"/>
            <a:ext cx="785818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ДОСТИЖЕНИЯ ЦЕЛИ</a:t>
            </a:r>
            <a:endParaRPr lang="ru-RU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47800"/>
            <a:ext cx="7290646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</a:p>
          <a:p>
            <a:pPr>
              <a:buFont typeface="Wingdings" pitchFamily="2" charset="2"/>
              <a:buChar char="q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азобраться</a:t>
            </a:r>
          </a:p>
          <a:p>
            <a:pPr>
              <a:buFont typeface="Wingdings" pitchFamily="2" charset="2"/>
              <a:buChar char="q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владеть</a:t>
            </a:r>
          </a:p>
          <a:p>
            <a:pPr>
              <a:buFont typeface="Wingdings" pitchFamily="2" charset="2"/>
              <a:buChar char="q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онструировать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Информационно-коммуникативная компетенция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это профессионально-значимое интегративное </a:t>
            </a:r>
            <a:r>
              <a:rPr lang="ru-RU" b="1" dirty="0" smtClean="0">
                <a:solidFill>
                  <a:srgbClr val="FF0000"/>
                </a:solidFill>
              </a:rPr>
              <a:t>качество личности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характеризующее умение </a:t>
            </a:r>
            <a:r>
              <a:rPr lang="ru-RU" b="1" dirty="0" smtClean="0"/>
              <a:t>самостоятельно искать, отбирать нужную информацию, анализировать и представлять её; моделировать и проектировать объекты и процессы, реализовывать проекты, как в индивидуальной сфере, так и при работе в группе.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Информационно-коммуникативная компетентность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это интегративная </a:t>
            </a:r>
            <a:r>
              <a:rPr lang="ru-RU" b="1" dirty="0" smtClean="0">
                <a:solidFill>
                  <a:srgbClr val="FF0000"/>
                </a:solidFill>
              </a:rPr>
              <a:t>характеристика личностных качеств</a:t>
            </a:r>
            <a:r>
              <a:rPr lang="ru-RU" b="1" dirty="0" smtClean="0"/>
              <a:t> индивидуума, </a:t>
            </a:r>
            <a:r>
              <a:rPr lang="ru-RU" b="1" dirty="0" smtClean="0">
                <a:solidFill>
                  <a:srgbClr val="FF0000"/>
                </a:solidFill>
              </a:rPr>
              <a:t>способного</a:t>
            </a:r>
            <a:r>
              <a:rPr lang="ru-RU" b="1" dirty="0" smtClean="0"/>
              <a:t> за счет актуализации приобретенного </a:t>
            </a:r>
            <a:r>
              <a:rPr lang="ru-RU" b="1" dirty="0" err="1" smtClean="0"/>
              <a:t>социокультурного</a:t>
            </a:r>
            <a:r>
              <a:rPr lang="ru-RU" b="1" dirty="0" smtClean="0"/>
              <a:t> опыта сквозь призму своей профессиональной деятельности на основе возможностей современных технических средств в условиях ценностно-смыслового существования в едином мировом сообществе корректно </a:t>
            </a:r>
            <a:r>
              <a:rPr lang="ru-RU" b="1" dirty="0" smtClean="0">
                <a:solidFill>
                  <a:srgbClr val="FF0000"/>
                </a:solidFill>
              </a:rPr>
              <a:t>выстраивать</a:t>
            </a:r>
            <a:r>
              <a:rPr lang="ru-RU" b="1" dirty="0" smtClean="0"/>
              <a:t> деловое общение в соответствии с используемым языком и </a:t>
            </a:r>
            <a:r>
              <a:rPr lang="ru-RU" b="1" dirty="0" smtClean="0">
                <a:solidFill>
                  <a:srgbClr val="FF0000"/>
                </a:solidFill>
              </a:rPr>
              <a:t>творчески воспроизводить и моделировать </a:t>
            </a:r>
            <a:r>
              <a:rPr lang="ru-RU" b="1" dirty="0" smtClean="0"/>
              <a:t>новые объекты и процессы глобального информационного пространства.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1335656" cy="176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Показатели информационно-коммуникативной компетенции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9815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ym typeface="Symbol"/>
              </a:rPr>
              <a:t></a:t>
            </a:r>
            <a:r>
              <a:rPr lang="ru-RU" sz="1800" b="1" dirty="0" smtClean="0"/>
              <a:t> знания и концептуальные понятия, позволяющие свободно ориентироваться в профессиональном информационном пространстве с применением средств, приемов и методов самоорганизации, саморазвития и профессионального самовыражения; </a:t>
            </a:r>
          </a:p>
          <a:p>
            <a:r>
              <a:rPr lang="ru-RU" sz="1800" b="1" dirty="0" smtClean="0">
                <a:sym typeface="Symbol"/>
              </a:rPr>
              <a:t></a:t>
            </a:r>
            <a:r>
              <a:rPr lang="ru-RU" sz="1800" b="1" dirty="0" smtClean="0"/>
              <a:t> умения эффективного поиска, сбора, переработки профессиональной информации, а также умения целенаправленного продуцирования обработанной информации при осуществлении коммуникативных актов в профессиональной сфере; </a:t>
            </a:r>
          </a:p>
          <a:p>
            <a:r>
              <a:rPr lang="ru-RU" sz="1800" b="1" dirty="0" smtClean="0">
                <a:sym typeface="Symbol"/>
              </a:rPr>
              <a:t></a:t>
            </a:r>
            <a:r>
              <a:rPr lang="ru-RU" sz="1800" b="1" dirty="0" smtClean="0"/>
              <a:t> способности к целенаправленной информационной деятельности и продуктивной коммуникации на межкультурном уровне, способности к профессиональному прогнозированию и рефлексии; </a:t>
            </a:r>
          </a:p>
          <a:p>
            <a:r>
              <a:rPr lang="ru-RU" sz="1800" b="1" dirty="0" smtClean="0">
                <a:sym typeface="Symbol"/>
              </a:rPr>
              <a:t></a:t>
            </a:r>
            <a:r>
              <a:rPr lang="ru-RU" sz="1800" b="1" dirty="0" smtClean="0"/>
              <a:t> инициатива, которая выражается в </a:t>
            </a:r>
            <a:r>
              <a:rPr lang="ru-RU" sz="1800" b="1" dirty="0" err="1" smtClean="0"/>
              <a:t>креативном</a:t>
            </a:r>
            <a:r>
              <a:rPr lang="ru-RU" sz="1800" b="1" dirty="0" smtClean="0"/>
              <a:t> применении усвоенных знаний, умений и навыков, активная гражданская позиция специалиста, направленная на развитие и укрепление общества и государства.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143512"/>
            <a:ext cx="642940" cy="8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651583" cy="8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651583" cy="8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651583" cy="8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95425" y="1447800"/>
            <a:ext cx="7648575" cy="49815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143512"/>
            <a:ext cx="642940" cy="8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651583" cy="8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&amp;Kcy;&amp;acy;&amp;rcy;&amp;tcy;&amp;icy;&amp;ncy;&amp;kcy;&amp;icy; &amp;pcy;&amp;ocy; &amp;zcy;&amp;acy;&amp;pcy;&amp;rcy;&amp;ocy;&amp;scy;&amp;ucy; &amp;dcy;&amp;iecy;&amp;tcy;&amp;acy;&amp;lcy;&amp;icy; &amp;lcy;&amp;iecy;&amp;gcy;&amp;ocy; &amp;vcy;&amp;icy;&amp;d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8752" y="214290"/>
            <a:ext cx="4236497" cy="2643206"/>
          </a:xfrm>
          <a:prstGeom prst="rect">
            <a:avLst/>
          </a:prstGeom>
          <a:noFill/>
        </p:spPr>
      </p:pic>
      <p:pic>
        <p:nvPicPr>
          <p:cNvPr id="26628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4286280" cy="2656939"/>
          </a:xfrm>
          <a:prstGeom prst="rect">
            <a:avLst/>
          </a:prstGeom>
          <a:noFill/>
        </p:spPr>
      </p:pic>
      <p:pic>
        <p:nvPicPr>
          <p:cNvPr id="2663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000372"/>
            <a:ext cx="5619728" cy="350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429</Words>
  <Application>Microsoft Office PowerPoint</Application>
  <PresentationFormat>Экран (4:3)</PresentationFormat>
  <Paragraphs>54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  «Формирование информационно-коммуникативных компетенций у детей дошкольного и младшего школьного возраста с использованием роботизированных конструкторов LEGO WeDo» </vt:lpstr>
      <vt:lpstr>Приём «Трансляция» </vt:lpstr>
      <vt:lpstr>Приём «Ассоциация» </vt:lpstr>
      <vt:lpstr>Приём «Ассоциация» </vt:lpstr>
      <vt:lpstr>ПРОГРАММА  ДОСТИЖЕНИЯ ЦЕЛИ</vt:lpstr>
      <vt:lpstr>Информационно-коммуникативная компетенция</vt:lpstr>
      <vt:lpstr>Информационно-коммуникативная компетентность</vt:lpstr>
      <vt:lpstr>Показатели информационно-коммуникативной компетенции</vt:lpstr>
      <vt:lpstr>Слайд 9</vt:lpstr>
      <vt:lpstr>Слайд 10</vt:lpstr>
      <vt:lpstr>СУТЬ ЛЕГО-ТЕХНОЛОГИИ – СТРАТЕГИЯ 4 С</vt:lpstr>
      <vt:lpstr>Слайд 12</vt:lpstr>
      <vt:lpstr>ДОБРО ПОЖАЛОВАТЬ,  ЛЕГО-ТЕХНОЛОГИЯ!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ЛЕГОТЕХНОЛОГИИ в образовательном процессе на I ступени общего среднего образования</dc:title>
  <dc:creator>dima</dc:creator>
  <cp:lastModifiedBy>Ирина</cp:lastModifiedBy>
  <cp:revision>88</cp:revision>
  <dcterms:created xsi:type="dcterms:W3CDTF">2014-05-09T09:46:04Z</dcterms:created>
  <dcterms:modified xsi:type="dcterms:W3CDTF">2018-11-01T20:10:46Z</dcterms:modified>
</cp:coreProperties>
</file>