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8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228-C8E2-4B5F-916C-74FA24F54FC5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AB584-A0A5-46D2-BF06-FE2041C29D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228-C8E2-4B5F-916C-74FA24F54FC5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AB584-A0A5-46D2-BF06-FE2041C29D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228-C8E2-4B5F-916C-74FA24F54FC5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AB584-A0A5-46D2-BF06-FE2041C29D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228-C8E2-4B5F-916C-74FA24F54FC5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AB584-A0A5-46D2-BF06-FE2041C29D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228-C8E2-4B5F-916C-74FA24F54FC5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AB584-A0A5-46D2-BF06-FE2041C29D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228-C8E2-4B5F-916C-74FA24F54FC5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AB584-A0A5-46D2-BF06-FE2041C29D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228-C8E2-4B5F-916C-74FA24F54FC5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AB584-A0A5-46D2-BF06-FE2041C29D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228-C8E2-4B5F-916C-74FA24F54FC5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AB584-A0A5-46D2-BF06-FE2041C29D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228-C8E2-4B5F-916C-74FA24F54FC5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AB584-A0A5-46D2-BF06-FE2041C29D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228-C8E2-4B5F-916C-74FA24F54FC5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AB584-A0A5-46D2-BF06-FE2041C29D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228-C8E2-4B5F-916C-74FA24F54FC5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AB584-A0A5-46D2-BF06-FE2041C29D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B1228-C8E2-4B5F-916C-74FA24F54FC5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AB584-A0A5-46D2-BF06-FE2041C29D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900igr.net/up/datai/246224/0002-002-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29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42853"/>
            <a:ext cx="91440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100"/>
              </a:lnSpc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Новый учебно-методический комплекс по учебному предмету «Человек и мир» для 1 класса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авторов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Трафимовой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Г.В.,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Трафимова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С.А.: практика реализации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компетентностного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подхода на учебных занятиях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http://www.21.by/pub/news/2017/08/1504172649299182.jpg"/>
          <p:cNvPicPr/>
          <p:nvPr/>
        </p:nvPicPr>
        <p:blipFill>
          <a:blip r:embed="rId3"/>
          <a:srcRect l="11235" r="3909" b="37846"/>
          <a:stretch>
            <a:fillRect/>
          </a:stretch>
        </p:blipFill>
        <p:spPr bwMode="auto">
          <a:xfrm>
            <a:off x="1831340" y="2661370"/>
            <a:ext cx="5328592" cy="2744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 t="2151" r="-147"/>
          <a:stretch>
            <a:fillRect/>
          </a:stretch>
        </p:blipFill>
        <p:spPr bwMode="auto">
          <a:xfrm>
            <a:off x="476126" y="3848142"/>
            <a:ext cx="1500198" cy="208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205272" y="5311970"/>
            <a:ext cx="1729417" cy="127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 r="8333"/>
          <a:stretch>
            <a:fillRect/>
          </a:stretch>
        </p:blipFill>
        <p:spPr bwMode="auto">
          <a:xfrm>
            <a:off x="7014948" y="4007396"/>
            <a:ext cx="1314645" cy="195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815" y="5085184"/>
            <a:ext cx="1255453" cy="172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biblio.by/media/catalog/product/cache/1/image/1200x1200/9df78eab33525d08d6e5fb8d27136e95/9/7/9789851919228--.jpg"/>
          <p:cNvPicPr/>
          <p:nvPr/>
        </p:nvPicPr>
        <p:blipFill>
          <a:blip r:embed="rId8" cstate="print"/>
          <a:srcRect l="13747" t="1662" r="13747"/>
          <a:stretch>
            <a:fillRect/>
          </a:stretch>
        </p:blipFill>
        <p:spPr bwMode="auto">
          <a:xfrm>
            <a:off x="4066644" y="5090817"/>
            <a:ext cx="1255454" cy="171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3202" y="149611"/>
            <a:ext cx="828680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000"/>
              </a:lnSpc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Содержание материала построено с учётом возрастных и психологических особенностей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учащихся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t="4545" r="202"/>
          <a:stretch>
            <a:fillRect/>
          </a:stretch>
        </p:blipFill>
        <p:spPr bwMode="auto">
          <a:xfrm>
            <a:off x="553202" y="3627455"/>
            <a:ext cx="3802774" cy="2076439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53210" y="1391808"/>
            <a:ext cx="88832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Особое внимание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уделяется: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практическому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содержанию заданий, 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конкретным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способам деятельности, 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применению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приобретённых знаний и умений в конкретных жизненных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ситуациях.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5968" y="3627456"/>
            <a:ext cx="3632456" cy="207643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/>
          <a:srcRect l="2349" t="14036" b="8763"/>
          <a:stretch>
            <a:fillRect/>
          </a:stretch>
        </p:blipFill>
        <p:spPr bwMode="auto">
          <a:xfrm>
            <a:off x="2123728" y="5805264"/>
            <a:ext cx="5184576" cy="86859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28596" y="341248"/>
            <a:ext cx="8215370" cy="11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учебного пособия предоставляет учащимся возможность интенсивно, полноценно продвигаться в развитии</a:t>
            </a:r>
            <a:endParaRPr kumimoji="0" lang="ru-RU" sz="28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17638"/>
            <a:ext cx="4071966" cy="5251722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417638"/>
            <a:ext cx="3830790" cy="5251722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85786" y="181581"/>
            <a:ext cx="7572428" cy="109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содержание учебного пособия включены задания по обучению общему методу естествознания – наблюдению</a:t>
            </a:r>
            <a:endParaRPr kumimoji="0" lang="ru-RU" sz="28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6142" y="1274957"/>
            <a:ext cx="6951716" cy="3144138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0305" y="4561776"/>
            <a:ext cx="6951716" cy="160352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36266" y="61308"/>
            <a:ext cx="821537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be-BY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содержании учебного пособия реализуются </a:t>
            </a:r>
            <a:r>
              <a:rPr lang="be-BY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внутрипредметные</a:t>
            </a:r>
            <a:r>
              <a:rPr lang="be-BY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be-BY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межпредметные связи 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 t="11111" r="2128" b="11111"/>
          <a:stretch>
            <a:fillRect/>
          </a:stretch>
        </p:blipFill>
        <p:spPr bwMode="auto">
          <a:xfrm>
            <a:off x="465669" y="825969"/>
            <a:ext cx="8032406" cy="1077119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1439" t="3233" r="2338"/>
          <a:stretch/>
        </p:blipFill>
        <p:spPr bwMode="auto">
          <a:xfrm>
            <a:off x="2020664" y="1847986"/>
            <a:ext cx="4811799" cy="2347662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1770" t="4044" r="1465" b="3336"/>
          <a:stretch/>
        </p:blipFill>
        <p:spPr bwMode="auto">
          <a:xfrm>
            <a:off x="1889584" y="4410699"/>
            <a:ext cx="5184576" cy="2232249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7135" y="240828"/>
            <a:ext cx="864399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реализации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навигационной функции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учебного пособия в него включена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ссылка на источник дополнительной информации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учителя.</a:t>
            </a:r>
          </a:p>
          <a:p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661" y="1455631"/>
            <a:ext cx="7678375" cy="38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825" y="2004776"/>
            <a:ext cx="2868939" cy="153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703" y="3297714"/>
            <a:ext cx="2851061" cy="308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 rotWithShape="1">
          <a:blip r:embed="rId6" cstate="print"/>
          <a:srcRect l="6713"/>
          <a:stretch/>
        </p:blipFill>
        <p:spPr bwMode="auto">
          <a:xfrm>
            <a:off x="5851262" y="2276667"/>
            <a:ext cx="3135315" cy="446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89795" y="2096117"/>
            <a:ext cx="4719207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14225" y="2096117"/>
            <a:ext cx="10001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246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t="2778" r="6667"/>
          <a:stretch>
            <a:fillRect/>
          </a:stretch>
        </p:blipFill>
        <p:spPr bwMode="auto">
          <a:xfrm>
            <a:off x="183461" y="620688"/>
            <a:ext cx="4107221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t="3087"/>
          <a:stretch/>
        </p:blipFill>
        <p:spPr bwMode="auto">
          <a:xfrm>
            <a:off x="4518050" y="96249"/>
            <a:ext cx="3625844" cy="333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7901" t="5077"/>
          <a:stretch/>
        </p:blipFill>
        <p:spPr bwMode="auto">
          <a:xfrm>
            <a:off x="4290682" y="3212976"/>
            <a:ext cx="4301660" cy="348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-18577" y="1264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05056" y="192102"/>
            <a:ext cx="8001056" cy="759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форзацах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учебного пособия отражён учебный материал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165" y="866967"/>
            <a:ext cx="2286016" cy="324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4579" y="874505"/>
            <a:ext cx="2286016" cy="32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1008"/>
            <a:ext cx="2285446" cy="314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3501008"/>
            <a:ext cx="2071702" cy="314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137637"/>
            <a:ext cx="8929686" cy="109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Учебное пособие «Человек и мир» в 1-м классе позволяет применять разные методы и приёмы работы на уроках</a:t>
            </a:r>
            <a:endParaRPr kumimoji="0" lang="ru-RU" sz="28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85720" y="1785926"/>
            <a:ext cx="864396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первом полугодии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тексты читает учитель и обсуждает с учащимися предлагаемые вопросы.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втором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полугодии при работе с текстом можно практиковать: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чтение по «цепочке»,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объяснительное чтение,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самостоятельное чтение,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чтение вслух с последующим разъяснением,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пересказ прочитанного,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подготовка сообщений  в группах.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201259"/>
            <a:ext cx="9036496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Обучение рекомендуется проводить в процессе согласованной интеллектуальной работы, в ходе которой обсуждаются и решаются учебные задачи</a:t>
            </a:r>
            <a:endParaRPr kumimoji="0" lang="ru-RU" sz="28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755533" y="4653136"/>
            <a:ext cx="5153259" cy="175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normalizeH="0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Учебно-методический комплекс включает методические комментарии к 30 урокам, которые предусмотрены программой.  </a:t>
            </a:r>
            <a:endParaRPr kumimoji="0" lang="ru-RU" sz="2800" i="0" u="none" strike="noStrike" normalizeH="0" baseline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829" y="1367245"/>
            <a:ext cx="3528392" cy="525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0" y="-2309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460" y="154115"/>
            <a:ext cx="2292329" cy="313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1943" y="154115"/>
            <a:ext cx="2068841" cy="31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5650" y="191971"/>
            <a:ext cx="2111742" cy="310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1556" y="201103"/>
            <a:ext cx="2150447" cy="313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0458" y="3284984"/>
            <a:ext cx="252578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00192" y="3365891"/>
            <a:ext cx="2386608" cy="323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861393" y="3439502"/>
            <a:ext cx="3547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Материал к уроку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t="2151" r="-147"/>
          <a:stretch>
            <a:fillRect/>
          </a:stretch>
        </p:blipFill>
        <p:spPr bwMode="auto">
          <a:xfrm>
            <a:off x="857224" y="571480"/>
            <a:ext cx="221457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143240" y="1214422"/>
            <a:ext cx="5389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8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Учебное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пособие «Человек и мир» для 1-го класса учреждений общего среднего образования с русским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языками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обучения</a:t>
            </a:r>
          </a:p>
        </p:txBody>
      </p:sp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014701" y="3206800"/>
            <a:ext cx="1873161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biblio.by/media/catalog/product/cache/1/image/1200x1200/9df78eab33525d08d6e5fb8d27136e95/9/7/9789851919228--.jpg"/>
          <p:cNvPicPr/>
          <p:nvPr/>
        </p:nvPicPr>
        <p:blipFill>
          <a:blip r:embed="rId5" cstate="print"/>
          <a:srcRect l="13747" t="1662" r="13747"/>
          <a:stretch>
            <a:fillRect/>
          </a:stretch>
        </p:blipFill>
        <p:spPr bwMode="auto">
          <a:xfrm>
            <a:off x="4830762" y="2984599"/>
            <a:ext cx="1371003" cy="192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5" y="4071942"/>
            <a:ext cx="1841999" cy="242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596595" y="5655675"/>
            <a:ext cx="37147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Учебно-методическое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пособие для учителей «Учебный предмет «Человек и мир» в 1-м классе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7" cstate="print"/>
          <a:srcRect r="8333"/>
          <a:stretch>
            <a:fillRect/>
          </a:stretch>
        </p:blipFill>
        <p:spPr bwMode="auto">
          <a:xfrm>
            <a:off x="6429388" y="3547594"/>
            <a:ext cx="142876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143636" y="5572140"/>
            <a:ext cx="300036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«Рабочая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тетрадь «Человек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мир.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1класс» для учащихся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915816" y="214290"/>
            <a:ext cx="6228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учебно-методический комплекс по учебному предмету «Человек и мир» для 1 класса авторов </a:t>
            </a:r>
            <a:r>
              <a:rPr lang="ru-RU" sz="1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Трафимовой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Г.В.,  </a:t>
            </a:r>
            <a:r>
              <a:rPr lang="ru-RU" sz="1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Трафимова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С.А.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143240" y="2458092"/>
            <a:ext cx="3929090" cy="555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be-BY" b="1" dirty="0" smtClean="0">
                <a:latin typeface="Times New Roman" pitchFamily="18" charset="0"/>
                <a:cs typeface="Times New Roman" pitchFamily="18" charset="0"/>
              </a:rPr>
              <a:t>Пособие для учителей «Человек и мир.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be-BY" b="1" dirty="0" smtClean="0">
                <a:latin typeface="Times New Roman" pitchFamily="18" charset="0"/>
                <a:cs typeface="Times New Roman" pitchFamily="18" charset="0"/>
              </a:rPr>
              <a:t>класс. Книга для чтения</a:t>
            </a:r>
            <a:r>
              <a:rPr lang="be-BY" dirty="0" smtClean="0"/>
              <a:t>»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17903" y="-320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zorika.by/wp-content/uploads/2016/12/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2543" y="2140154"/>
            <a:ext cx="3168235" cy="2306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http://2.bp.blogspot.com/-K3hgStbWoVc/UStVys8J7gI/AAAAAAAAAYc/UltNE0wvLh8/s1600/Trofimov+-+000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470" y="274063"/>
            <a:ext cx="224031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://www.magazin.belkniga.by/upload/iblock/79b/vstrechi_s_rozovymi_chudesami_kniga_dlya_detey_mladshego_shkolnogo_vozrasta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3550" y="3425792"/>
            <a:ext cx="2345237" cy="3027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http://pic.inbooker.com/18398.bmp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64535" y="729783"/>
            <a:ext cx="2532980" cy="3184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http://i.livelib.ru/boocover/1000752632/200/c4c4/bez_avtora__Prosvetiteli_zemli_belorusskoj.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6418" y="4366528"/>
            <a:ext cx="2127012" cy="2035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http://www.schoolnet.by/~libr4/novpostypl/images/6.MyVoVselennoj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0715" y="4564103"/>
            <a:ext cx="214257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http://zhod.school.datacenter.by/wp-content/uploads/2017/12/%D0%9F%D1%83%D0%B1%D0%BB%D0%B8%D0%BA%D0%B0%D1%86%D0%B8%D1%8F1.jpg"/>
          <p:cNvPicPr/>
          <p:nvPr/>
        </p:nvPicPr>
        <p:blipFill>
          <a:blip r:embed="rId9"/>
          <a:srcRect t="58865" r="52064" b="-693"/>
          <a:stretch>
            <a:fillRect/>
          </a:stretch>
        </p:blipFill>
        <p:spPr bwMode="auto">
          <a:xfrm>
            <a:off x="2961854" y="217794"/>
            <a:ext cx="3220292" cy="1804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0b22/0000e1f9-3ac00298/img15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5720" y="1285860"/>
            <a:ext cx="9228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2943" y="99624"/>
            <a:ext cx="88781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 и структура нового учебного пособия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«Человек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мир»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соответствует целям и задачам, сформулированным в Концепции учебного предмета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«Человек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мир»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пояснительной записке к новой учебной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программе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15761" y="1371767"/>
            <a:ext cx="8878114" cy="52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 учебного пособия направлен на решение следующих задач: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элементарных представлений и понятий об объектах и явлениях природы и общественной жизни, подведение учащихся к пониманию целостной картины мира, связей в системе “природа – человек – общество” и осознанию своего места в окружающем мире;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обеспечение усвоения учащимися элементарных знаний о компонентах здорового образа жизни, выработка на их основе необходимых умений  и навыков ЗОЖ;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основ экологической культуры личности, воспитание гуманного отношения учащихся ко всему живому, развитие потребности в познании природы и бережном отношении к ней;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нравственных качеств личности на основе усвоения знаний о нормах и правилах человеческого общежития;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опыта исследовательской и творческой деятельности, развитие познавательного интереса к изучению учебного предмета и учебной деятельности;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общеучебных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умений, основанных на способности ребёнка наблюдать и анализировать, выделять существенные признаки и на их основе проводить обобщение; специальных умений – работа с научно-популярной литературой и проведение фенологических наблюдений, простейших опытов.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8596" y="571480"/>
            <a:ext cx="82153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3000"/>
              </a:lnSpc>
              <a:buFont typeface="Wingdings" pitchFamily="2" charset="2"/>
              <a:buChar char="v"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Учебное пособие сконструировано на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компетентностной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основе.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1714488"/>
            <a:ext cx="84296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3000"/>
              </a:lnSpc>
              <a:buFont typeface="Wingdings" pitchFamily="2" charset="2"/>
              <a:buChar char="v"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Учебное пособие содержит достаточный теоретический и практический материал.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7158" y="2857496"/>
            <a:ext cx="82868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3000"/>
              </a:lnSpc>
              <a:buFont typeface="Wingdings" pitchFamily="2" charset="2"/>
              <a:buChar char="v"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Учебное пособие предполагает диалоговое  общение.</a:t>
            </a:r>
          </a:p>
          <a:p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3"/>
          <a:srcRect r="-6" b="74713"/>
          <a:stretch>
            <a:fillRect/>
          </a:stretch>
        </p:blipFill>
        <p:spPr bwMode="auto">
          <a:xfrm>
            <a:off x="251520" y="4071942"/>
            <a:ext cx="8749604" cy="166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183839"/>
            <a:ext cx="8286808" cy="109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Максимальное размещение на страницах пособия методического аппарата, 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2600"/>
              </a:lnSpc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включая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организационные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формы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091" y="1978925"/>
            <a:ext cx="3870417" cy="4164719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7575" y="1978924"/>
            <a:ext cx="4664905" cy="416471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85298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spc="-1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ЗАДАНИЯ ДЛЯ РАБОТЫ  В ПАРАХ ПРЕДУСМАТРИВАЮТ</a:t>
            </a:r>
            <a:r>
              <a:rPr lang="ru-RU" sz="2700" b="1" spc="-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27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585896"/>
            <a:ext cx="6786642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2800"/>
              </a:lnSpc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обсуждение ответов на вопросы,</a:t>
            </a:r>
          </a:p>
          <a:p>
            <a:pPr lvl="0" algn="just">
              <a:lnSpc>
                <a:spcPts val="2800"/>
              </a:lnSpc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работу с рисунками,</a:t>
            </a:r>
          </a:p>
          <a:p>
            <a:pPr lvl="0" algn="just">
              <a:lnSpc>
                <a:spcPts val="2800"/>
              </a:lnSpc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чтение текста,</a:t>
            </a:r>
          </a:p>
          <a:p>
            <a:pPr lvl="0" algn="just">
              <a:lnSpc>
                <a:spcPts val="2800"/>
              </a:lnSpc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проведение опытов и наблюдений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t="2620"/>
          <a:stretch/>
        </p:blipFill>
        <p:spPr bwMode="auto">
          <a:xfrm>
            <a:off x="4236194" y="2524836"/>
            <a:ext cx="4450606" cy="2029157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t="1416"/>
          <a:stretch/>
        </p:blipFill>
        <p:spPr bwMode="auto">
          <a:xfrm>
            <a:off x="2529177" y="4681182"/>
            <a:ext cx="3843023" cy="1952341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885" y="2446275"/>
            <a:ext cx="3816424" cy="2107718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-1936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824966" y="280015"/>
            <a:ext cx="5594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ЗАДАНИЯ ДЛЯ ПАРНОЙ РАБОТЫ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927" y="873453"/>
            <a:ext cx="6259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</a:pP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Назовите диких и домашних животных на рисунке. Чем дикие животные отличаются от домашних?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9341" y="196211"/>
            <a:ext cx="2542732" cy="3231925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81928" y="2750039"/>
            <a:ext cx="6237414" cy="152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Рассмотрите рисунки. Сравните веточки с почками у разных растений. Чем  отличаются веточки с почками у тополя и осины?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254" y="4006569"/>
            <a:ext cx="5845885" cy="2550153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31967" y="165826"/>
            <a:ext cx="696581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ЗАДАНИЯ ДЛЯ ГРУППОВОЙ  РАБОТЫ</a:t>
            </a:r>
          </a:p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997" y="629426"/>
            <a:ext cx="2225649" cy="3231621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434391" y="571386"/>
            <a:ext cx="6527082" cy="940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ts val="2200"/>
              </a:lnSpc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Рассмотрите рисунки. Что изменилось в неживой природе с приходом зимы? Почему зимой холоднее, чем осенью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4391" y="1545850"/>
            <a:ext cx="2530502" cy="3755358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827037" y="1545850"/>
            <a:ext cx="4176181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sz="2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Рассмотрите рисунки зимующих птиц. Опишите их внешний вид. По каким признакам вы их сможете отличить в природе? Почему эти птицы не улетели от нас осенью?</a:t>
            </a:r>
            <a:endParaRPr kumimoji="0" lang="ru-RU" sz="2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6639" y="3575430"/>
            <a:ext cx="3954834" cy="3021921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4.infourok.ru/uploads/ex/123b/0009c2b2-9f8cd0f1/640/img3.jpg"/>
          <p:cNvPicPr>
            <a:picLocks noGrp="1"/>
          </p:cNvPicPr>
          <p:nvPr>
            <p:ph idx="1"/>
          </p:nvPr>
        </p:nvPicPr>
        <p:blipFill>
          <a:blip r:embed="rId2"/>
          <a:srcRect l="1738" t="1843" r="1890" b="23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6363" y="143048"/>
            <a:ext cx="80724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Основную учебную информацию несут </a:t>
            </a: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3000"/>
              </a:lnSpc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тексты, а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иллюстрации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928934"/>
            <a:ext cx="8750206" cy="715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Учебный материал подаётся через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рисунки-коллажи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сюжетные рисунки,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рисунки-подсказки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 r="1190" b="5589"/>
          <a:stretch>
            <a:fillRect/>
          </a:stretch>
        </p:blipFill>
        <p:spPr bwMode="auto">
          <a:xfrm>
            <a:off x="902582" y="3701847"/>
            <a:ext cx="2459103" cy="171451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0385" y="3684992"/>
            <a:ext cx="4248472" cy="171451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 r="1744" b="60322"/>
          <a:stretch>
            <a:fillRect/>
          </a:stretch>
        </p:blipFill>
        <p:spPr bwMode="auto">
          <a:xfrm>
            <a:off x="1730769" y="5484477"/>
            <a:ext cx="2577070" cy="116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 cstate="print"/>
          <a:srcRect t="57569"/>
          <a:stretch>
            <a:fillRect/>
          </a:stretch>
        </p:blipFill>
        <p:spPr bwMode="auto">
          <a:xfrm>
            <a:off x="4706175" y="5517413"/>
            <a:ext cx="2664866" cy="116865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7" cstate="print"/>
          <a:srcRect l="4189" t="21319" r="2190"/>
          <a:stretch>
            <a:fillRect/>
          </a:stretch>
        </p:blipFill>
        <p:spPr bwMode="auto">
          <a:xfrm>
            <a:off x="3214678" y="1030556"/>
            <a:ext cx="2077401" cy="185738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671</Words>
  <Application>Microsoft Office PowerPoint</Application>
  <PresentationFormat>Экран (4:3)</PresentationFormat>
  <Paragraphs>57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Windows User</cp:lastModifiedBy>
  <cp:revision>41</cp:revision>
  <dcterms:created xsi:type="dcterms:W3CDTF">2018-01-28T09:37:01Z</dcterms:created>
  <dcterms:modified xsi:type="dcterms:W3CDTF">2018-10-15T10:28:04Z</dcterms:modified>
</cp:coreProperties>
</file>