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379" r:id="rId4"/>
    <p:sldId id="342" r:id="rId5"/>
    <p:sldId id="343" r:id="rId6"/>
    <p:sldId id="345" r:id="rId7"/>
    <p:sldId id="346" r:id="rId8"/>
    <p:sldId id="347" r:id="rId9"/>
    <p:sldId id="348" r:id="rId10"/>
    <p:sldId id="378" r:id="rId11"/>
    <p:sldId id="256" r:id="rId12"/>
    <p:sldId id="377" r:id="rId13"/>
    <p:sldId id="281" r:id="rId14"/>
    <p:sldId id="380" r:id="rId15"/>
    <p:sldId id="274" r:id="rId16"/>
    <p:sldId id="269" r:id="rId17"/>
    <p:sldId id="282" r:id="rId18"/>
    <p:sldId id="271" r:id="rId19"/>
    <p:sldId id="349" r:id="rId20"/>
    <p:sldId id="350" r:id="rId21"/>
    <p:sldId id="352" r:id="rId22"/>
    <p:sldId id="353" r:id="rId23"/>
    <p:sldId id="298" r:id="rId24"/>
    <p:sldId id="288" r:id="rId25"/>
    <p:sldId id="351" r:id="rId26"/>
    <p:sldId id="355" r:id="rId27"/>
    <p:sldId id="358" r:id="rId28"/>
    <p:sldId id="362" r:id="rId29"/>
    <p:sldId id="359" r:id="rId30"/>
    <p:sldId id="360" r:id="rId31"/>
    <p:sldId id="364" r:id="rId32"/>
    <p:sldId id="363" r:id="rId33"/>
    <p:sldId id="367" r:id="rId34"/>
    <p:sldId id="366" r:id="rId35"/>
    <p:sldId id="368" r:id="rId36"/>
    <p:sldId id="369" r:id="rId37"/>
    <p:sldId id="370" r:id="rId38"/>
    <p:sldId id="277" r:id="rId39"/>
    <p:sldId id="284" r:id="rId40"/>
    <p:sldId id="296" r:id="rId41"/>
    <p:sldId id="295" r:id="rId42"/>
    <p:sldId id="297" r:id="rId43"/>
    <p:sldId id="365" r:id="rId44"/>
    <p:sldId id="381" r:id="rId45"/>
    <p:sldId id="382" r:id="rId46"/>
    <p:sldId id="371" r:id="rId47"/>
    <p:sldId id="306" r:id="rId48"/>
    <p:sldId id="304" r:id="rId49"/>
    <p:sldId id="305" r:id="rId50"/>
    <p:sldId id="303" r:id="rId51"/>
    <p:sldId id="307" r:id="rId52"/>
    <p:sldId id="383" r:id="rId53"/>
    <p:sldId id="376" r:id="rId54"/>
  </p:sldIdLst>
  <p:sldSz cx="9144000" cy="6858000" type="screen4x3"/>
  <p:notesSz cx="6813550" cy="99488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C4FB871-47A1-482E-AB7F-A6C42C92450C}">
          <p14:sldIdLst>
            <p14:sldId id="279"/>
            <p14:sldId id="379"/>
            <p14:sldId id="342"/>
            <p14:sldId id="343"/>
            <p14:sldId id="345"/>
            <p14:sldId id="346"/>
            <p14:sldId id="347"/>
            <p14:sldId id="348"/>
            <p14:sldId id="378"/>
            <p14:sldId id="256"/>
            <p14:sldId id="377"/>
            <p14:sldId id="281"/>
            <p14:sldId id="380"/>
            <p14:sldId id="274"/>
            <p14:sldId id="269"/>
            <p14:sldId id="282"/>
            <p14:sldId id="271"/>
            <p14:sldId id="349"/>
            <p14:sldId id="350"/>
            <p14:sldId id="352"/>
            <p14:sldId id="353"/>
            <p14:sldId id="298"/>
            <p14:sldId id="288"/>
            <p14:sldId id="351"/>
            <p14:sldId id="355"/>
            <p14:sldId id="358"/>
            <p14:sldId id="362"/>
            <p14:sldId id="359"/>
            <p14:sldId id="360"/>
            <p14:sldId id="364"/>
            <p14:sldId id="363"/>
            <p14:sldId id="367"/>
            <p14:sldId id="366"/>
            <p14:sldId id="368"/>
            <p14:sldId id="369"/>
            <p14:sldId id="370"/>
            <p14:sldId id="277"/>
            <p14:sldId id="284"/>
            <p14:sldId id="296"/>
            <p14:sldId id="295"/>
            <p14:sldId id="297"/>
            <p14:sldId id="365"/>
            <p14:sldId id="381"/>
            <p14:sldId id="382"/>
            <p14:sldId id="371"/>
            <p14:sldId id="306"/>
            <p14:sldId id="304"/>
            <p14:sldId id="305"/>
            <p14:sldId id="303"/>
            <p14:sldId id="307"/>
            <p14:sldId id="383"/>
          </p14:sldIdLst>
        </p14:section>
        <p14:section name="Раздел без заголовка" id="{12F0C14D-92E4-4C96-AA18-CBCDD1946678}">
          <p14:sldIdLst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DC453-05A6-460B-BD97-0CD7D95043C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FA56EE-9191-414B-80BD-7B12B4E6639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5693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BA98A-7F7F-4D25-AFFF-6F9B72E9CEC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4D905-472C-444D-8041-84F08DFD79E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04112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277EE-CA5F-4205-A575-AF60375053F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BCE19-9019-4729-913D-EE0DFE46C48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854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85BFE-651F-4EEC-84CD-319B5CB1ED1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D0D23-0216-4649-B548-F45A75CE887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14930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5C747-CBCD-41DF-A3E7-EC3FBC8F7AA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709FC-4E82-4F87-B0CB-04E79F83A1C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36936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82CF62-4E43-4D0C-B1B8-C0DA0A35BB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586F8-B45A-4D20-9047-2CA6628C514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27031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407DD-E6F6-4F0C-A24C-E6222FDA4BF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C374B1-96E1-4770-B05F-0B1C1B7EE07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68416"/>
      </p:ext>
    </p:extLst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90921-6683-4091-9302-26D208ED3EB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205DA-100B-478B-B31E-8B76CF303C4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43726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F77D5-59FE-47FB-B999-A4D6A00E57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0B12BB-A52D-4ABA-8013-36A4170827C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34312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D036B-54DC-4BFA-B4AA-DB05792ACF3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4E7D0-9617-4833-B74D-9BEF1AE3B32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61131"/>
      </p:ext>
    </p:extLst>
  </p:cSld>
  <p:clrMapOvr>
    <a:masterClrMapping/>
  </p:clrMapOvr>
  <p:transition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A9A6C-04A5-4F29-90E8-CCB2C1A8998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78EFEC-1E91-4475-BBCF-AD2AD8D6053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31756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2017-2D70-4637-B35B-434427E95148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E05B6-FABB-45E2-B074-A9D08703D20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430D1-0DCB-43D7-A55F-77F9EA48944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4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png"/><Relationship Id="rId5" Type="http://schemas.microsoft.com/office/2007/relationships/hdphoto" Target="../media/hdphoto2.wdp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36" y="-594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20608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Учебно</a:t>
            </a:r>
            <a:r>
              <a:rPr lang="ru-RU" sz="3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 – методический комплекс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по </a:t>
            </a:r>
            <a:r>
              <a:rPr lang="ru-RU" sz="3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обучению </a:t>
            </a:r>
            <a:r>
              <a:rPr lang="ru-RU" sz="3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грамоте </a:t>
            </a:r>
            <a:r>
              <a:rPr lang="ru-RU" sz="3200" b="1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О.И.Тириновой</a:t>
            </a:r>
            <a:r>
              <a:rPr lang="ru-RU" sz="3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3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3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</a:br>
            <a:endParaRPr lang="ru-RU" sz="32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400" y="5373216"/>
            <a:ext cx="4599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ГУО «Средняя школа № 21 г. </a:t>
            </a:r>
            <a:r>
              <a:rPr lang="ru-RU" b="1" dirty="0" err="1" smtClean="0"/>
              <a:t>Могилёва</a:t>
            </a:r>
            <a:r>
              <a:rPr lang="ru-RU" b="1" dirty="0" smtClean="0"/>
              <a:t>»</a:t>
            </a:r>
          </a:p>
          <a:p>
            <a:pPr algn="ctr"/>
            <a:r>
              <a:rPr lang="ru-RU" b="1" dirty="0" smtClean="0"/>
              <a:t>Дукина Анжелика Геннадьевна,</a:t>
            </a:r>
          </a:p>
          <a:p>
            <a:pPr algn="ctr"/>
            <a:r>
              <a:rPr lang="ru-RU" b="1" dirty="0"/>
              <a:t>у</a:t>
            </a:r>
            <a:r>
              <a:rPr lang="ru-RU" b="1" dirty="0" smtClean="0"/>
              <a:t>читель начальных классов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12776"/>
            <a:ext cx="3313628" cy="456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32837" y="188640"/>
            <a:ext cx="5330049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188010" y="4887931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cap="all" dirty="0" smtClean="0">
                <a:solidFill>
                  <a:srgbClr val="C00000"/>
                </a:solidFill>
              </a:rPr>
              <a:t>Букварь</a:t>
            </a:r>
            <a:r>
              <a:rPr lang="ru-RU" sz="3600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2000" dirty="0" smtClean="0"/>
              <a:t>для 1 класса</a:t>
            </a:r>
            <a:br>
              <a:rPr lang="ru-RU" sz="2000" dirty="0" smtClean="0"/>
            </a:br>
            <a:r>
              <a:rPr lang="ru-RU" sz="2000" dirty="0" smtClean="0"/>
              <a:t>учреждений общего среднего образования </a:t>
            </a:r>
          </a:p>
          <a:p>
            <a:pPr algn="ctr">
              <a:buNone/>
            </a:pPr>
            <a:r>
              <a:rPr lang="ru-RU" sz="2000" dirty="0" smtClean="0"/>
              <a:t>с</a:t>
            </a:r>
            <a:r>
              <a:rPr lang="ru-RU" sz="2000" b="1" dirty="0" smtClean="0"/>
              <a:t> русским языком обучения</a:t>
            </a:r>
            <a:endParaRPr lang="ru-RU" sz="3200" i="1" dirty="0">
              <a:cs typeface="Aharoni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194612"/>
            <a:ext cx="4924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Букварь</a:t>
            </a:r>
            <a:r>
              <a:rPr lang="ru-RU" dirty="0"/>
              <a:t> – первая учебная книга, с которой начинается </a:t>
            </a:r>
            <a:r>
              <a:rPr lang="ru-RU" dirty="0" smtClean="0"/>
              <a:t>школьная </a:t>
            </a:r>
            <a:r>
              <a:rPr lang="ru-RU" dirty="0"/>
              <a:t>жизнь каждого маленького гражданина страны, его путь познания окружающего мира, усвоение печатных и рукописных </a:t>
            </a:r>
            <a:r>
              <a:rPr lang="ru-RU" dirty="0" smtClean="0"/>
              <a:t>букв, самостоятельное </a:t>
            </a:r>
            <a:r>
              <a:rPr lang="ru-RU" dirty="0"/>
              <a:t>чтение первых важных слов – мама, мы, мир. С момента появления первого печатного издания белорусского букваря прошло более 400-х лет. За это время он значительно изменился, но его главная роль осталась </a:t>
            </a:r>
            <a:r>
              <a:rPr lang="ru-RU" dirty="0" smtClean="0"/>
              <a:t>прежней</a:t>
            </a:r>
            <a:r>
              <a:rPr lang="ru-RU" dirty="0"/>
              <a:t>: букварь – это первая ступенька на пути </a:t>
            </a:r>
            <a:r>
              <a:rPr lang="ru-RU" dirty="0" smtClean="0"/>
              <a:t>в </a:t>
            </a:r>
            <a:r>
              <a:rPr lang="ru-RU" dirty="0"/>
              <a:t>огромный мир знаний.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62111" y="692696"/>
            <a:ext cx="5701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38529"/>
            <a:ext cx="56166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новом букваре автор  </a:t>
            </a:r>
            <a:endParaRPr lang="ru-RU" sz="22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►использует </a:t>
            </a:r>
            <a:r>
              <a:rPr lang="ru-RU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лучшие 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традиции классической методики обучения грамоте </a:t>
            </a:r>
            <a:r>
              <a:rPr lang="ru-RU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В.Г. Горецкого, 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В.А. Кирюшкина, </a:t>
            </a:r>
            <a:r>
              <a:rPr lang="ru-RU" sz="2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А.Ф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ea typeface="Calibri" panose="020F0502020204030204" pitchFamily="34" charset="0"/>
                <a:cs typeface="Times New Roman" panose="02020603050405020304" pitchFamily="18" charset="0"/>
              </a:rPr>
              <a:t>Шанько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2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качественно новый учебный материал, реализующий идеи развивающего обучения (Д. Б. </a:t>
            </a:r>
            <a:r>
              <a:rPr lang="ru-RU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В. В. Давыдова, 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В. В. </a:t>
            </a:r>
            <a:r>
              <a:rPr lang="ru-RU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Репкина</a:t>
            </a:r>
            <a:r>
              <a:rPr lang="ru-RU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49580" algn="just">
              <a:spcAft>
                <a:spcPts val="0"/>
              </a:spcAft>
            </a:pPr>
            <a:r>
              <a:rPr lang="ru-RU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 разработке букваря реализует </a:t>
            </a:r>
            <a:r>
              <a:rPr lang="ru-RU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компетентностный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подходы.</a:t>
            </a:r>
            <a:endParaRPr lang="ru-RU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/media/author/tirinova_o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" r="6250"/>
          <a:stretch>
            <a:fillRect/>
          </a:stretch>
        </p:blipFill>
        <p:spPr bwMode="auto">
          <a:xfrm>
            <a:off x="6090609" y="1384034"/>
            <a:ext cx="2746033" cy="4663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4"/>
          <p:cNvPicPr>
            <a:picLocks noChangeAspect="1" noChangeArrowheads="1"/>
          </p:cNvPicPr>
          <p:nvPr/>
        </p:nvPicPr>
        <p:blipFill rotWithShape="1">
          <a:blip r:embed="rId3" cstate="print"/>
          <a:srcRect t="5332"/>
          <a:stretch/>
        </p:blipFill>
        <p:spPr bwMode="auto">
          <a:xfrm>
            <a:off x="2544344" y="980728"/>
            <a:ext cx="3744416" cy="538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91680" y="370111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70" y="1052736"/>
            <a:ext cx="8380951" cy="5149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460" y="426334"/>
            <a:ext cx="620016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2575" t="24134" r="54612" b="59406"/>
          <a:stretch>
            <a:fillRect/>
          </a:stretch>
        </p:blipFill>
        <p:spPr bwMode="auto">
          <a:xfrm>
            <a:off x="683568" y="1772816"/>
            <a:ext cx="66967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187624" y="1196752"/>
            <a:ext cx="73448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onstantia" panose="02030602050306030303" pitchFamily="18" charset="0"/>
              </a:rPr>
              <a:t>«Речь устная и письменная» </a:t>
            </a: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r>
              <a:rPr lang="ru-RU" sz="3200" b="1" dirty="0" smtClean="0">
                <a:latin typeface="Constantia" panose="02030602050306030303" pitchFamily="18" charset="0"/>
              </a:rPr>
              <a:t>«Предложение»</a:t>
            </a:r>
          </a:p>
          <a:p>
            <a:r>
              <a:rPr lang="ru-RU" sz="3200" b="1" dirty="0" smtClean="0">
                <a:latin typeface="Constantia" panose="02030602050306030303" pitchFamily="18" charset="0"/>
              </a:rPr>
              <a:t>«Слово» </a:t>
            </a:r>
          </a:p>
          <a:p>
            <a:r>
              <a:rPr lang="ru-RU" sz="3200" b="1" dirty="0" smtClean="0">
                <a:latin typeface="Constantia" panose="02030602050306030303" pitchFamily="18" charset="0"/>
              </a:rPr>
              <a:t>«Слог»</a:t>
            </a:r>
          </a:p>
          <a:p>
            <a:r>
              <a:rPr lang="ru-RU" sz="3200" b="1" dirty="0" smtClean="0">
                <a:latin typeface="Constantia" panose="02030602050306030303" pitchFamily="18" charset="0"/>
              </a:rPr>
              <a:t>«Ударение»</a:t>
            </a:r>
            <a:endParaRPr lang="ru-RU" sz="3200" b="1" dirty="0">
              <a:latin typeface="Constantia" panose="0203060205030603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116632"/>
            <a:ext cx="6164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7456">
            <a:off x="5234200" y="4470182"/>
            <a:ext cx="3141658" cy="1912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7256" y="959020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Графическая система</a:t>
            </a:r>
            <a:r>
              <a:rPr lang="ru-RU" sz="2400" i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ru-RU" sz="2400" i="1" dirty="0">
                <a:latin typeface="Constantia" panose="02030602050306030303" pitchFamily="18" charset="0"/>
              </a:rPr>
              <a:t>букваря представлена схемами</a:t>
            </a:r>
            <a:r>
              <a:rPr lang="ru-RU" sz="2400" i="1" dirty="0" smtClean="0">
                <a:latin typeface="Constantia" panose="02030602050306030303" pitchFamily="18" charset="0"/>
              </a:rPr>
              <a:t>:</a:t>
            </a:r>
            <a:endParaRPr lang="ru-RU" sz="2400" i="1" dirty="0">
              <a:latin typeface="Constantia" panose="02030602050306030303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Предложения</a:t>
            </a:r>
            <a:endParaRPr lang="ru-RU" sz="2400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endParaRPr lang="ru-RU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4092" y="133472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4248" t="7953" r="53662" b="68783"/>
          <a:stretch>
            <a:fillRect/>
          </a:stretch>
        </p:blipFill>
        <p:spPr bwMode="auto">
          <a:xfrm>
            <a:off x="1115616" y="2027829"/>
            <a:ext cx="37444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53327" t="26486" r="2595" b="52351"/>
          <a:stretch>
            <a:fillRect/>
          </a:stretch>
        </p:blipFill>
        <p:spPr bwMode="auto">
          <a:xfrm>
            <a:off x="2295097" y="3179957"/>
            <a:ext cx="36004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"/>
          <p:cNvPicPr>
            <a:picLocks noChangeAspect="1" noChangeArrowheads="1"/>
          </p:cNvPicPr>
          <p:nvPr/>
        </p:nvPicPr>
        <p:blipFill>
          <a:blip r:embed="rId4" cstate="print"/>
          <a:srcRect b="34312"/>
          <a:stretch>
            <a:fillRect/>
          </a:stretch>
        </p:blipFill>
        <p:spPr bwMode="auto">
          <a:xfrm>
            <a:off x="2295097" y="4377013"/>
            <a:ext cx="39604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3321" t="2754" r="54341" b="77391"/>
          <a:stretch>
            <a:fillRect/>
          </a:stretch>
        </p:blipFill>
        <p:spPr bwMode="auto">
          <a:xfrm>
            <a:off x="2871161" y="5512413"/>
            <a:ext cx="30243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8409" t="87859" r="62614" b="5043"/>
          <a:stretch>
            <a:fillRect/>
          </a:stretch>
        </p:blipFill>
        <p:spPr bwMode="auto">
          <a:xfrm>
            <a:off x="5580112" y="2348880"/>
            <a:ext cx="30243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47256" y="3440909"/>
            <a:ext cx="6264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Слова</a:t>
            </a: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8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Слога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</a:p>
          <a:p>
            <a:pPr marL="342900" indent="-342900" algn="just">
              <a:lnSpc>
                <a:spcPts val="2400"/>
              </a:lnSpc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</a:p>
          <a:p>
            <a:pPr marL="342900" indent="-342900" algn="just">
              <a:lnSpc>
                <a:spcPts val="2400"/>
              </a:lnSpc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                                                   </a:t>
            </a: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8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Звука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>
              <a:lnSpc>
                <a:spcPts val="2400"/>
              </a:lnSpc>
              <a:defRPr/>
            </a:pPr>
            <a:endParaRPr lang="ru-RU" altLang="ru-RU" sz="20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9573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340768"/>
            <a:ext cx="7200800" cy="125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Квадратик</a:t>
            </a: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– 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домик для звуков.</a:t>
            </a:r>
          </a:p>
          <a:p>
            <a:pPr algn="just">
              <a:lnSpc>
                <a:spcPts val="3000"/>
              </a:lnSpc>
              <a:defRPr/>
            </a:pPr>
            <a:endParaRPr lang="ru-RU" altLang="ru-RU" sz="2800" dirty="0" smtClean="0"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Сколько домиков </a:t>
            </a: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столько звуков.</a:t>
            </a:r>
            <a:endParaRPr lang="ru-RU" altLang="ru-RU" sz="1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2801" t="2898" r="67903" b="71196"/>
          <a:stretch>
            <a:fillRect/>
          </a:stretch>
        </p:blipFill>
        <p:spPr bwMode="auto">
          <a:xfrm>
            <a:off x="2195736" y="3209773"/>
            <a:ext cx="4628151" cy="282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970"/>
          <a:stretch>
            <a:fillRect/>
          </a:stretch>
        </p:blipFill>
        <p:spPr bwMode="auto">
          <a:xfrm>
            <a:off x="1475656" y="1145311"/>
            <a:ext cx="612933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67744" y="745201"/>
            <a:ext cx="4686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Графическая система букваря</a:t>
            </a:r>
            <a:endParaRPr lang="ru-RU" altLang="ru-RU" sz="24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24990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777043"/>
            <a:ext cx="4824536" cy="207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51" y="5492959"/>
            <a:ext cx="598667" cy="646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5931247"/>
            <a:ext cx="792088" cy="679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200" b="1" i="1" dirty="0">
                <a:ln>
                  <a:solidFill>
                    <a:srgbClr val="C0504D"/>
                  </a:solidFill>
                </a:ln>
                <a:solidFill>
                  <a:srgbClr val="8064A2">
                    <a:lumMod val="75000"/>
                  </a:srgbClr>
                </a:solidFill>
                <a:latin typeface="Bookman Old Style" panose="02050604050505020204" pitchFamily="18" charset="0"/>
                <a:ea typeface="+mn-ea"/>
                <a:cs typeface="+mn-cs"/>
              </a:rPr>
              <a:t>БУКВАРЬ О. И. ТИРИНОВОЙ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" y="2839461"/>
            <a:ext cx="7812037" cy="332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78100" r="13543" b="-381"/>
          <a:stretch/>
        </p:blipFill>
        <p:spPr bwMode="auto">
          <a:xfrm>
            <a:off x="200940" y="1124744"/>
            <a:ext cx="8532440" cy="175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7704" y="295781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6385" y="1136156"/>
            <a:ext cx="5251309" cy="41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АППАРАТ ОРИЕНТИРОВКИ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56" y="1554091"/>
            <a:ext cx="5009740" cy="5043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7" y="705712"/>
            <a:ext cx="3500735" cy="51110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705712"/>
            <a:ext cx="47525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Тиринова </a:t>
            </a:r>
            <a:r>
              <a:rPr lang="ru-RU" sz="2400" b="1" dirty="0" smtClean="0">
                <a:solidFill>
                  <a:srgbClr val="C00000"/>
                </a:solidFill>
              </a:rPr>
              <a:t>Ольга Игоревна </a:t>
            </a:r>
            <a:r>
              <a:rPr lang="ru-RU" sz="2000" dirty="0">
                <a:solidFill>
                  <a:prstClr val="black"/>
                </a:solidFill>
              </a:rPr>
              <a:t>-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2000" dirty="0" smtClean="0">
                <a:solidFill>
                  <a:prstClr val="black"/>
                </a:solidFill>
              </a:rPr>
              <a:t>ведущий </a:t>
            </a:r>
            <a:r>
              <a:rPr lang="ru-RU" sz="2000" dirty="0">
                <a:solidFill>
                  <a:prstClr val="black"/>
                </a:solidFill>
              </a:rPr>
              <a:t>научный сотрудник лаборатории начального образования Национального института образования,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2000" dirty="0" smtClean="0">
                <a:solidFill>
                  <a:prstClr val="black"/>
                </a:solidFill>
              </a:rPr>
              <a:t>кандидат </a:t>
            </a:r>
            <a:r>
              <a:rPr lang="ru-RU" sz="2000" dirty="0">
                <a:solidFill>
                  <a:prstClr val="black"/>
                </a:solidFill>
              </a:rPr>
              <a:t>педагогических наук, доцент, учитель–практик развивающего </a:t>
            </a:r>
            <a:r>
              <a:rPr lang="ru-RU" sz="2000" dirty="0" smtClean="0">
                <a:solidFill>
                  <a:prstClr val="black"/>
                </a:solidFill>
              </a:rPr>
              <a:t>обучения;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2000" dirty="0" smtClean="0"/>
              <a:t>главный </a:t>
            </a:r>
            <a:r>
              <a:rPr lang="ru-RU" sz="2000" dirty="0"/>
              <a:t>редактор научно-методического журнала «</a:t>
            </a:r>
            <a:r>
              <a:rPr lang="ru-RU" sz="2000" dirty="0" err="1"/>
              <a:t>Пачатковае</a:t>
            </a:r>
            <a:r>
              <a:rPr lang="ru-RU" sz="2000" dirty="0"/>
              <a:t> </a:t>
            </a:r>
            <a:r>
              <a:rPr lang="ru-RU" sz="2000" dirty="0" err="1"/>
              <a:t>навучанне</a:t>
            </a:r>
            <a:r>
              <a:rPr lang="ru-RU" sz="2000" dirty="0"/>
              <a:t>: </a:t>
            </a:r>
            <a:r>
              <a:rPr lang="ru-RU" sz="2000" dirty="0" err="1"/>
              <a:t>сям'я</a:t>
            </a:r>
            <a:r>
              <a:rPr lang="ru-RU" sz="2000" dirty="0"/>
              <a:t>, </a:t>
            </a:r>
            <a:r>
              <a:rPr lang="ru-RU" sz="2000" dirty="0" err="1"/>
              <a:t>дзіцячы</a:t>
            </a:r>
            <a:r>
              <a:rPr lang="ru-RU" sz="2000" dirty="0"/>
              <a:t> сад, школа» (с 2007 г.).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2000" dirty="0" smtClean="0"/>
              <a:t>автор УМК «Введение </a:t>
            </a:r>
            <a:r>
              <a:rPr lang="ru-RU" sz="2000" dirty="0"/>
              <a:t>в школьную жизнь» для 1 класса учреждений общего среднего образования с белорусским и русским языками обучения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0936">
            <a:off x="4364361" y="5661248"/>
            <a:ext cx="783703" cy="10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71527"/>
            <a:ext cx="1944216" cy="275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8797"/>
            <a:ext cx="2359622" cy="297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9592" y="1061674"/>
            <a:ext cx="792088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АВТОРСКИЕ НАХОДКИ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герои:</a:t>
            </a:r>
            <a:r>
              <a:rPr lang="ru-RU" altLang="ru-RU" sz="2800" dirty="0" smtClean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8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помощница </a:t>
            </a:r>
            <a:r>
              <a:rPr lang="ru-RU" altLang="ru-RU" sz="2800" b="1" dirty="0" err="1" smtClean="0">
                <a:latin typeface="Constantia" panose="02030602050306030303" pitchFamily="18" charset="0"/>
                <a:cs typeface="Times New Roman" panose="02020603050405020304" pitchFamily="18" charset="0"/>
              </a:rPr>
              <a:t>Читайка</a:t>
            </a:r>
            <a:r>
              <a:rPr lang="ru-RU" altLang="ru-RU" sz="28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800" b="1" dirty="0" err="1" smtClean="0">
                <a:latin typeface="Constantia" panose="02030602050306030303" pitchFamily="18" charset="0"/>
                <a:cs typeface="Times New Roman" panose="02020603050405020304" pitchFamily="18" charset="0"/>
              </a:rPr>
              <a:t>Нечитайкин</a:t>
            </a:r>
            <a:r>
              <a:rPr lang="ru-RU" altLang="ru-RU" sz="28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 которому нужна помощь учащихся</a:t>
            </a:r>
            <a:r>
              <a:rPr lang="ru-RU" altLang="ru-RU" sz="2800" dirty="0" smtClean="0">
                <a:latin typeface="Bookman Old Style" pitchFamily="18" charset="0"/>
                <a:cs typeface="Times New Roman" panose="02020603050405020304" pitchFamily="18" charset="0"/>
              </a:rPr>
              <a:t>;</a:t>
            </a:r>
            <a:endParaRPr lang="ru-RU" altLang="ru-RU" dirty="0" smtClean="0"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116632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0069" y="5834334"/>
            <a:ext cx="2731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Constantia" panose="02030602050306030303" pitchFamily="18" charset="0"/>
              </a:rPr>
              <a:t>Нечитайкин</a:t>
            </a:r>
            <a:endParaRPr lang="ru-RU" sz="3200" dirty="0">
              <a:latin typeface="Constantia" panose="0203060205030603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02437" y="5891569"/>
            <a:ext cx="1909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Constantia" panose="02030602050306030303" pitchFamily="18" charset="0"/>
              </a:rPr>
              <a:t>Читайка</a:t>
            </a:r>
            <a:endParaRPr lang="ru-RU" sz="3200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8" y="1556792"/>
            <a:ext cx="763284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АВТОРСКИЕ НАХОДКИ</a:t>
            </a:r>
            <a:endParaRPr lang="ru-RU" alt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герои:</a:t>
            </a:r>
            <a:r>
              <a:rPr lang="ru-RU" alt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добрые волшебники </a:t>
            </a:r>
            <a:r>
              <a:rPr lang="ru-RU" alt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Тим</a:t>
            </a:r>
            <a:r>
              <a:rPr lang="ru-RU" alt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Том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(идея Д. </a:t>
            </a:r>
            <a:r>
              <a:rPr lang="ru-RU" altLang="ru-RU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);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24066" y="116632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2" cstate="print"/>
          <a:srcRect b="5641"/>
          <a:stretch>
            <a:fillRect/>
          </a:stretch>
        </p:blipFill>
        <p:spPr bwMode="auto">
          <a:xfrm>
            <a:off x="1475656" y="3501008"/>
            <a:ext cx="6336704" cy="274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6802" y="5484916"/>
            <a:ext cx="4464496" cy="13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02641" y="982410"/>
            <a:ext cx="8208912" cy="2875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2400"/>
              </a:lnSpc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АВТОРСКИЕ НАХОДКИ</a:t>
            </a:r>
          </a:p>
          <a:p>
            <a:pPr marL="342900" indent="-342900" algn="ctr">
              <a:lnSpc>
                <a:spcPts val="2400"/>
              </a:lnSpc>
              <a:defRPr/>
            </a:pPr>
            <a:endParaRPr lang="ru-RU" sz="32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marL="342900" indent="-342900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оформление букваря</a:t>
            </a:r>
            <a:r>
              <a:rPr lang="ru-RU" sz="22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</a:p>
          <a:p>
            <a:pPr marL="1257300" lvl="2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latin typeface="Constantia" panose="02030602050306030303" pitchFamily="18" charset="0"/>
              </a:rPr>
              <a:t>«домики» для букв представлены в виде клавиш компьютера, 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onstantia" panose="02030602050306030303" pitchFamily="18" charset="0"/>
              </a:rPr>
              <a:t>печатный</a:t>
            </a:r>
            <a:r>
              <a:rPr lang="ru-RU" sz="2200" dirty="0" smtClean="0">
                <a:latin typeface="Constantia" panose="02030602050306030303" pitchFamily="18" charset="0"/>
              </a:rPr>
              <a:t> вариант изучаемой буквы расположился на экране монитора,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onstantia" panose="02030602050306030303" pitchFamily="18" charset="0"/>
              </a:rPr>
              <a:t>прописной</a:t>
            </a:r>
            <a:r>
              <a:rPr lang="ru-RU" sz="2200" dirty="0" smtClean="0">
                <a:latin typeface="Constantia" panose="02030602050306030303" pitchFamily="18" charset="0"/>
              </a:rPr>
              <a:t> — в изображенной рядом тетрадке</a:t>
            </a:r>
            <a:endParaRPr lang="ru-RU" sz="2200" dirty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45774" b="3516"/>
          <a:stretch/>
        </p:blipFill>
        <p:spPr>
          <a:xfrm>
            <a:off x="602641" y="3776793"/>
            <a:ext cx="8205927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8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755" r="51754" b="53092"/>
          <a:stretch/>
        </p:blipFill>
        <p:spPr bwMode="auto">
          <a:xfrm>
            <a:off x="2160459" y="2470394"/>
            <a:ext cx="5037434" cy="211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31840" y="2070284"/>
            <a:ext cx="3399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Игра «Буквы – командиры»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911915"/>
            <a:ext cx="531033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  <a:defRPr/>
            </a:pPr>
            <a:r>
              <a:rPr lang="ru-RU" altLang="ru-RU" sz="32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АВТОРСКИЕ НАХОДКИ</a:t>
            </a:r>
            <a:endParaRPr lang="ru-RU" alt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5556" y="980728"/>
            <a:ext cx="8424936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400" b="1" dirty="0" smtClean="0">
                <a:solidFill>
                  <a:srgbClr val="0070C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Традиционная научная основа-</a:t>
            </a:r>
          </a:p>
          <a:p>
            <a:pPr algn="ctr">
              <a:lnSpc>
                <a:spcPts val="2900"/>
              </a:lnSpc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ЗВУКОВОЙ </a:t>
            </a:r>
            <a:endParaRPr lang="ru-RU" altLang="ru-RU" sz="24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900"/>
              </a:lnSpc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АНАЛИТИКО-СИНТЕТИЧЕСКИЙ</a:t>
            </a:r>
          </a:p>
          <a:p>
            <a:pPr algn="ctr">
              <a:lnSpc>
                <a:spcPts val="2900"/>
              </a:lnSpc>
              <a:defRPr/>
            </a:pP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МЕТОД</a:t>
            </a: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ОБУЧЕНИЯ ГРАМОТЕ</a:t>
            </a: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введенный </a:t>
            </a:r>
            <a:r>
              <a:rPr lang="ru-RU" alt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К.Д. </a:t>
            </a:r>
            <a:r>
              <a:rPr lang="ru-RU" alt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Ушинским</a:t>
            </a: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alt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ведущим в </a:t>
            </a:r>
            <a:r>
              <a:rPr lang="ru-RU" altLang="ru-RU" sz="2400" b="1" dirty="0" err="1">
                <a:latin typeface="Constantia" panose="02030602050306030303" pitchFamily="18" charset="0"/>
                <a:cs typeface="Times New Roman" panose="02020603050405020304" pitchFamily="18" charset="0"/>
              </a:rPr>
              <a:t>букваристике</a:t>
            </a: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. </a:t>
            </a:r>
            <a:endParaRPr lang="ru-RU" altLang="ru-RU" sz="2400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2900"/>
              </a:lnSpc>
              <a:defRPr/>
            </a:pPr>
            <a:r>
              <a:rPr lang="ru-RU" altLang="ru-RU" sz="2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этому методу дети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сначала знакомятся со звучащим словом,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затем учатся выделять из него звук,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этот </a:t>
            </a: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звук учитель помогает </a:t>
            </a:r>
            <a:r>
              <a:rPr lang="ru-RU" altLang="ru-RU" sz="2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обозначить </a:t>
            </a:r>
            <a:r>
              <a:rPr lang="ru-RU" altLang="ru-RU" sz="2400" dirty="0">
                <a:latin typeface="Constantia" panose="02030602050306030303" pitchFamily="18" charset="0"/>
                <a:cs typeface="Times New Roman" panose="02020603050405020304" pitchFamily="18" charset="0"/>
              </a:rPr>
              <a:t>буквой. </a:t>
            </a:r>
            <a:endParaRPr lang="ru-RU" altLang="ru-RU" sz="2400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2900"/>
              </a:lnSpc>
              <a:defRPr/>
            </a:pPr>
            <a:r>
              <a:rPr lang="ru-RU" altLang="ru-RU" sz="2800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Слово – звук </a:t>
            </a:r>
            <a:r>
              <a:rPr lang="ru-RU" altLang="ru-RU" sz="28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– буква</a:t>
            </a:r>
          </a:p>
          <a:p>
            <a:pPr lvl="0" algn="ctr">
              <a:lnSpc>
                <a:spcPts val="2900"/>
              </a:lnSpc>
              <a:defRPr/>
            </a:pPr>
            <a:endParaRPr lang="ru-RU" altLang="ru-RU" sz="2400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900"/>
              </a:lnSpc>
              <a:defRPr/>
            </a:pPr>
            <a:r>
              <a:rPr lang="ru-RU" altLang="ru-RU" sz="2400" b="1" i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Как </a:t>
            </a:r>
            <a:r>
              <a:rPr lang="ru-RU" altLang="ru-RU" sz="2400" b="1" i="1" dirty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и раньше, дети </a:t>
            </a:r>
            <a:r>
              <a:rPr lang="ru-RU" altLang="ru-RU" sz="2400" b="1" i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будут</a:t>
            </a:r>
          </a:p>
          <a:p>
            <a:pPr algn="ctr">
              <a:lnSpc>
                <a:spcPts val="2900"/>
              </a:lnSpc>
              <a:defRPr/>
            </a:pPr>
            <a:r>
              <a:rPr lang="ru-RU" altLang="ru-RU" sz="2400" b="1" i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учиться </a:t>
            </a:r>
            <a:r>
              <a:rPr lang="ru-RU" altLang="ru-RU" sz="2400" b="1" i="1" dirty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читать с новой </a:t>
            </a:r>
            <a:r>
              <a:rPr lang="ru-RU" altLang="ru-RU" sz="2400" b="1" i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буквой</a:t>
            </a:r>
          </a:p>
          <a:p>
            <a:pPr algn="ctr">
              <a:lnSpc>
                <a:spcPts val="2900"/>
              </a:lnSpc>
              <a:defRPr/>
            </a:pPr>
            <a:r>
              <a:rPr lang="ru-RU" altLang="ru-RU" sz="2400" b="1" i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слоги</a:t>
            </a:r>
            <a:r>
              <a:rPr lang="ru-RU" altLang="ru-RU" sz="2400" b="1" i="1" dirty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слова и предложения.</a:t>
            </a:r>
            <a:endParaRPr lang="ru-RU" altLang="ru-RU" sz="2400" b="1" i="1" dirty="0">
              <a:solidFill>
                <a:schemeClr val="accent1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16632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82235" y="38738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0795" y="1377046"/>
            <a:ext cx="8352928" cy="82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введение нового материала через проблемные  ситуации;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4349" t="2161" r="4349" b="-307"/>
          <a:stretch>
            <a:fillRect/>
          </a:stretch>
        </p:blipFill>
        <p:spPr bwMode="auto">
          <a:xfrm>
            <a:off x="4572000" y="2636912"/>
            <a:ext cx="4071956" cy="212049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15816" y="754616"/>
            <a:ext cx="3230372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900"/>
              </a:lnSpc>
              <a:defRPr/>
            </a:pPr>
            <a:r>
              <a:rPr lang="ru-RU" altLang="ru-RU" sz="2800" b="1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ОСОБЕННОСТИ</a:t>
            </a:r>
            <a:endParaRPr lang="ru-RU" altLang="ru-RU" sz="1600" b="1" dirty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56" y="2138429"/>
            <a:ext cx="3980916" cy="3442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5675326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70C0"/>
                </a:solidFill>
              </a:rPr>
              <a:t>О сложном говорить просто и интересно </a:t>
            </a:r>
          </a:p>
          <a:p>
            <a:pPr algn="ctr"/>
            <a:r>
              <a:rPr lang="ru-RU" sz="2200" b="1" i="1" dirty="0" smtClean="0">
                <a:solidFill>
                  <a:srgbClr val="0070C0"/>
                </a:solidFill>
              </a:rPr>
              <a:t>через игру и проблемную ситуацию.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                                                                  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О.Тиринова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4574" y="738830"/>
            <a:ext cx="8568952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введение нового материала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                                                через проблемные  ситуации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55147"/>
            <a:ext cx="4536504" cy="1868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640" y="4797152"/>
            <a:ext cx="4903652" cy="187220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7545" y="1574956"/>
            <a:ext cx="83117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Только когда первоклассник вместе с учителем проведет свое собственное «исследование», а найдя правильное решение, удивится, тогда он эффективно усвоит материал урока.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697" y="3533836"/>
            <a:ext cx="5347490" cy="315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83568" y="1196752"/>
            <a:ext cx="8206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6600FF"/>
              </a:buCl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Освоение способов деятельности на основе системы ориентиров, опорных схем, алгоритмов</a:t>
            </a:r>
            <a:endParaRPr lang="ru-RU" sz="24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4520" y="2217947"/>
            <a:ext cx="234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«Иностранцы»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118">
            <a:off x="6539871" y="3492216"/>
            <a:ext cx="2040371" cy="2629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9317" y="2512641"/>
            <a:ext cx="126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«Домики»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495" y="2530017"/>
            <a:ext cx="2765109" cy="1204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541" y="1268760"/>
            <a:ext cx="772101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908720"/>
            <a:ext cx="8099817" cy="426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ОСОБЕННОСТИ</a:t>
            </a:r>
            <a:endParaRPr lang="ru-RU" altLang="ru-RU" sz="1600" b="1" dirty="0" smtClean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освоение способов деятельности на основе системы ориентиров: опорных схем, алгоритмов</a:t>
            </a:r>
            <a:endParaRPr lang="ru-RU" altLang="ru-RU" sz="24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just">
              <a:lnSpc>
                <a:spcPts val="29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b="1" i="1" dirty="0" smtClean="0">
                <a:latin typeface="Constantia" panose="02030602050306030303" pitchFamily="18" charset="0"/>
              </a:rPr>
              <a:t>специальные схемы с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b="1" i="1" dirty="0" smtClean="0">
                <a:latin typeface="Constantia" panose="02030602050306030303" pitchFamily="18" charset="0"/>
              </a:rPr>
              <a:t>рисунками</a:t>
            </a:r>
            <a:r>
              <a:rPr lang="ru-RU" altLang="ru-RU" sz="2400" i="1" dirty="0" smtClean="0">
                <a:latin typeface="Constantia" panose="02030602050306030303" pitchFamily="18" charset="0"/>
              </a:rPr>
              <a:t>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latin typeface="Constantia" panose="02030602050306030303" pitchFamily="18" charset="0"/>
              </a:rPr>
              <a:t>помогают ребенку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latin typeface="Constantia" panose="02030602050306030303" pitchFamily="18" charset="0"/>
              </a:rPr>
              <a:t>быстро вспомнить, повторить и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latin typeface="Constantia" panose="02030602050306030303" pitchFamily="18" charset="0"/>
              </a:rPr>
              <a:t>зафиксировать в памяти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latin typeface="Constantia" panose="02030602050306030303" pitchFamily="18" charset="0"/>
              </a:rPr>
              <a:t>материал урока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latin typeface="Constantia" panose="02030602050306030303" pitchFamily="18" charset="0"/>
              </a:rPr>
              <a:t> </a:t>
            </a:r>
            <a:r>
              <a:rPr lang="ru-RU" altLang="ru-RU" sz="2400" u="sng" dirty="0" smtClean="0">
                <a:latin typeface="Constantia" panose="02030602050306030303" pitchFamily="18" charset="0"/>
              </a:rPr>
              <a:t>(картинки с розовым фоном)</a:t>
            </a:r>
            <a:r>
              <a:rPr lang="ru-RU" altLang="ru-RU" sz="2400" dirty="0" smtClean="0">
                <a:latin typeface="Constantia" panose="02030602050306030303" pitchFamily="18" charset="0"/>
              </a:rPr>
              <a:t>. </a:t>
            </a:r>
            <a:endParaRPr lang="ru-RU" altLang="ru-RU" sz="24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708920"/>
            <a:ext cx="3672408" cy="349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526533"/>
            <a:ext cx="8485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  <a:cs typeface="+mj-cs"/>
              </a:rPr>
              <a:t>Состав нового УМК </a:t>
            </a:r>
            <a:b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  <a:cs typeface="+mj-cs"/>
              </a:rPr>
            </a:br>
            <a: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  <a:cs typeface="+mj-cs"/>
              </a:rPr>
              <a:t>по обучению грамоте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</a:endParaRPr>
          </a:p>
        </p:txBody>
      </p:sp>
      <p:pic>
        <p:nvPicPr>
          <p:cNvPr id="7" name="Рисунок 6" descr="https://www.aversev.by/image.php/media/prochee/nio/bukvar-tirinova-1kl-rus-2017.jpg?width=140&amp;height=250&amp;image=/media/prochee/nio/bukvar-tirinova-1kl-rus-2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1333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www.aversev.by/cache/imagecache/w140-h250-c-media-katalog-235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14">
            <a:off x="185575" y="3204068"/>
            <a:ext cx="1306377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www.aversev.by/cache/imagecache/w140-h250-c-media-katalog-235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02" y="3391349"/>
            <a:ext cx="136843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www.aversev.by/cache/imagecache/w140-h250-c-media-katalog-235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703">
            <a:off x="1261622" y="4867422"/>
            <a:ext cx="1385013" cy="17825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103455" y="2943833"/>
            <a:ext cx="594015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Тиринова, 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.И. Пропись 1 : учебное пособие для 1 класса учреждений общего среднего образования с русским языком обучения / О.И. Тиринова. _ Минск : НИО, 2017;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Тиринова, 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.И. Пропись 2 : учебное пособие для 1 класса учреждений общего среднего образования с русским языком обучения / О.И. Тиринова. _ Минск : НИО, 2017;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Тиринова, 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.И. Письмо : учебное пособие для 1 класса учреждений общего среднего образования с русским языком обучения / О.И. Тиринова. _ Минск : НИО, 2017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16332" y="1770934"/>
            <a:ext cx="5948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Тиринова, О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.И. Букварь : учебное пособие для 1 класса учреждений общего среднего образования с русским языком обучения / О.И. Тиринова. _ Минск : НИО, 2017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94841"/>
            <a:ext cx="524581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818" y="4656931"/>
            <a:ext cx="6264696" cy="203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52586" y="108212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6600FF"/>
              </a:buCl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C00000"/>
                </a:solidFill>
              </a:rPr>
              <a:t>Освоение способов деятельности на основе системы ориентиров, опорных схем, алгоритмов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0188">
            <a:off x="189450" y="2029966"/>
            <a:ext cx="2155433" cy="1511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45106">
            <a:off x="1333008" y="2932355"/>
            <a:ext cx="2018385" cy="1404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51583"/>
            <a:ext cx="8280093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АЛГОРИТМ «3 шага»:</a:t>
            </a:r>
          </a:p>
          <a:p>
            <a:pPr algn="ctr">
              <a:lnSpc>
                <a:spcPts val="28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Учитель даёт образец правильного произношения звука или слова с целевой установкой: «Послушайте, как звучит».</a:t>
            </a: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endParaRPr lang="ru-RU" altLang="ru-RU" sz="2400" b="1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Учащиеся хором повторяют звук или слово.</a:t>
            </a: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endParaRPr lang="ru-RU" altLang="ru-RU" sz="2400" b="1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Учащиеся ещё раз проговаривают звук или слово с целевой установкой: «Произнеси и послушай для себя»!</a:t>
            </a:r>
            <a:endParaRPr lang="ru-RU" altLang="ru-RU" sz="2400" b="1" dirty="0" smtClean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941168"/>
            <a:ext cx="4392488" cy="1730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764704"/>
            <a:ext cx="7632848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ru-RU" altLang="ru-RU" sz="2200" b="1" dirty="0" smtClean="0">
                <a:solidFill>
                  <a:srgbClr val="0070C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indent="-3429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b="1" spc="-100" dirty="0" smtClean="0">
                <a:latin typeface="Constantia" panose="02030602050306030303" pitchFamily="18" charset="0"/>
              </a:rPr>
              <a:t>Порядок введения букв обусловлен:</a:t>
            </a:r>
          </a:p>
          <a:p>
            <a:pPr marL="1611450" indent="-3429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onstantia" panose="02030602050306030303" pitchFamily="18" charset="0"/>
              </a:rPr>
              <a:t>механизмом чтения;</a:t>
            </a:r>
          </a:p>
          <a:p>
            <a:pPr marL="1611450" indent="-3429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onstantia" panose="02030602050306030303" pitchFamily="18" charset="0"/>
              </a:rPr>
              <a:t>принципом частотности</a:t>
            </a:r>
            <a:endParaRPr lang="ru-RU" sz="2200" dirty="0">
              <a:latin typeface="Constantia" panose="02030602050306030303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05362"/>
              </p:ext>
            </p:extLst>
          </p:nvPr>
        </p:nvGraphicFramePr>
        <p:xfrm>
          <a:off x="107504" y="1988840"/>
          <a:ext cx="8928992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7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94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038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dirty="0" smtClean="0"/>
                        <a:t>1. Буквы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    А, О, У, И, Э, Ы</a:t>
                      </a:r>
                    </a:p>
                    <a:p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kumimoji="0" lang="ru-RU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Буква </a:t>
                      </a:r>
                      <a:r>
                        <a:rPr lang="ru-RU" b="1" dirty="0" smtClean="0">
                          <a:solidFill>
                            <a:srgbClr val="006600"/>
                          </a:solidFill>
                        </a:rPr>
                        <a:t>Й</a:t>
                      </a:r>
                    </a:p>
                    <a:p>
                      <a:endParaRPr lang="ru-RU" b="1" dirty="0" smtClean="0">
                        <a:solidFill>
                          <a:srgbClr val="006600"/>
                        </a:solidFill>
                      </a:endParaRPr>
                    </a:p>
                    <a:p>
                      <a:r>
                        <a:rPr lang="ru-RU" dirty="0" smtClean="0"/>
                        <a:t>7. Буквы </a:t>
                      </a:r>
                    </a:p>
                    <a:p>
                      <a:r>
                        <a:rPr lang="ru-RU" b="1" dirty="0" smtClean="0">
                          <a:solidFill>
                            <a:srgbClr val="0000CC"/>
                          </a:solidFill>
                        </a:rPr>
                        <a:t>     Ж, Ш, Ц, </a:t>
                      </a:r>
                      <a:r>
                        <a:rPr kumimoji="0" lang="ru-RU" b="1" kern="1200" dirty="0" smtClean="0">
                          <a:solidFill>
                            <a:srgbClr val="006600"/>
                          </a:solidFill>
                          <a:latin typeface="+mn-lt"/>
                          <a:ea typeface="+mn-ea"/>
                          <a:cs typeface="+mn-cs"/>
                        </a:rPr>
                        <a:t>Ч, Щ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 Буквы:</a:t>
                      </a:r>
                    </a:p>
                    <a:p>
                      <a:endParaRPr lang="ru-RU" sz="800" dirty="0" smtClean="0"/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 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  <a:effectLst/>
                        </a:rPr>
                        <a:t>М,  Л,  Н,  Р;</a:t>
                      </a:r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None/>
                      </a:pPr>
                      <a:endParaRPr lang="ru-RU" sz="800" b="1" dirty="0" smtClean="0"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Char char="•"/>
                      </a:pPr>
                      <a:r>
                        <a:rPr lang="ru-RU" b="1" baseline="0" dirty="0" smtClean="0">
                          <a:solidFill>
                            <a:srgbClr val="006600"/>
                          </a:solidFill>
                          <a:effectLst/>
                        </a:rPr>
                        <a:t> </a:t>
                      </a:r>
                      <a:r>
                        <a:rPr kumimoji="0" lang="ru-RU" b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Б,   В,   Г,    Д,   З,    </a:t>
                      </a:r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None/>
                      </a:pPr>
                      <a:r>
                        <a:rPr kumimoji="0" lang="ru-RU" b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П,  Ф,   К,   Т,   С;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kumimoji="0" lang="ru-RU" sz="800" b="1" kern="1200" dirty="0" smtClean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kumimoji="0" lang="ru-RU" b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kumimoji="0" lang="ru-RU" b="1" kern="1200" dirty="0" smtClean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 4. Буквы </a:t>
                      </a:r>
                      <a:r>
                        <a:rPr lang="ru-RU" b="1" baseline="0" dirty="0" smtClean="0">
                          <a:solidFill>
                            <a:srgbClr val="C00000"/>
                          </a:solidFill>
                        </a:rPr>
                        <a:t>Я, Ю, Е, 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Ё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5.</a:t>
                      </a:r>
                      <a:r>
                        <a:rPr lang="ru-RU" baseline="0" dirty="0" smtClean="0"/>
                        <a:t> Ь </a:t>
                      </a:r>
                    </a:p>
                    <a:p>
                      <a:r>
                        <a:rPr lang="ru-RU" baseline="0" dirty="0" smtClean="0"/>
                        <a:t>6. Разделит. Ь и Ъ</a:t>
                      </a:r>
                      <a:endParaRPr lang="ru-RU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73023" t="5585" r="1770" b="21805"/>
          <a:stretch>
            <a:fillRect/>
          </a:stretch>
        </p:blipFill>
        <p:spPr bwMode="auto">
          <a:xfrm>
            <a:off x="285720" y="4786322"/>
            <a:ext cx="767958" cy="101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102" r="13265" b="8653"/>
          <a:stretch>
            <a:fillRect/>
          </a:stretch>
        </p:blipFill>
        <p:spPr bwMode="auto">
          <a:xfrm>
            <a:off x="1142450" y="5024784"/>
            <a:ext cx="821576" cy="10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589240"/>
            <a:ext cx="7920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3846" t="8139" r="3846" b="10470"/>
          <a:stretch>
            <a:fillRect/>
          </a:stretch>
        </p:blipFill>
        <p:spPr bwMode="auto">
          <a:xfrm>
            <a:off x="2928926" y="4714885"/>
            <a:ext cx="3571900" cy="74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7572" y="3001948"/>
            <a:ext cx="1965045" cy="78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5841" y="4394414"/>
            <a:ext cx="2052640" cy="1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8692" y="5496932"/>
            <a:ext cx="1297382" cy="110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1403648" y="2060848"/>
            <a:ext cx="0" cy="504056"/>
          </a:xfrm>
          <a:prstGeom prst="straightConnector1">
            <a:avLst/>
          </a:prstGeom>
          <a:ln w="28575">
            <a:solidFill>
              <a:schemeClr val="bg1">
                <a:alpha val="53725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357686" y="2428868"/>
            <a:ext cx="714380" cy="1588"/>
          </a:xfrm>
          <a:prstGeom prst="straightConnector1">
            <a:avLst/>
          </a:prstGeom>
          <a:ln w="28575">
            <a:solidFill>
              <a:schemeClr val="bg1">
                <a:alpha val="53725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>
            <a:off x="7500958" y="2428868"/>
            <a:ext cx="642942" cy="1588"/>
          </a:xfrm>
          <a:prstGeom prst="straightConnector1">
            <a:avLst/>
          </a:prstGeom>
          <a:ln w="28575">
            <a:solidFill>
              <a:schemeClr val="bg1">
                <a:alpha val="53725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9083" y="61304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2750" y="314918"/>
            <a:ext cx="7962908" cy="7184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endParaRPr lang="ru-RU" altLang="ru-RU" sz="20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600"/>
              </a:lnSpc>
              <a:defRPr/>
            </a:pPr>
            <a:r>
              <a:rPr lang="ru-RU" altLang="ru-RU" sz="2800" b="1" dirty="0" smtClean="0">
                <a:solidFill>
                  <a:schemeClr val="accent1"/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ctr">
              <a:lnSpc>
                <a:spcPts val="26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600"/>
              </a:lnSpc>
              <a:buFont typeface="Wingdings" panose="05000000000000000000" pitchFamily="2" charset="2"/>
              <a:buChar char="q"/>
              <a:defRPr/>
            </a:pPr>
            <a:r>
              <a:rPr lang="ru-RU" sz="2800" b="1" i="1" dirty="0" smtClean="0">
                <a:solidFill>
                  <a:srgbClr val="C00000"/>
                </a:solidFill>
              </a:rPr>
              <a:t>порядок введения букв</a:t>
            </a:r>
            <a:endParaRPr lang="ru-RU" sz="2400" dirty="0" smtClean="0">
              <a:solidFill>
                <a:srgbClr val="C00000"/>
              </a:solidFill>
            </a:endParaRPr>
          </a:p>
          <a:p>
            <a:pPr indent="357188" algn="just">
              <a:lnSpc>
                <a:spcPts val="3300"/>
              </a:lnSpc>
              <a:defRPr/>
            </a:pPr>
            <a:r>
              <a:rPr lang="ru-RU" sz="2400" dirty="0" smtClean="0"/>
              <a:t>В новом букваре дети будут читать слоги с ориентиром на гласные. </a:t>
            </a:r>
          </a:p>
          <a:p>
            <a:pPr indent="357188" algn="just">
              <a:lnSpc>
                <a:spcPts val="3300"/>
              </a:lnSpc>
              <a:defRPr/>
            </a:pPr>
            <a:r>
              <a:rPr lang="ru-RU" sz="2400" dirty="0" smtClean="0"/>
              <a:t>Изучение букв дети начнут традиционно с буквы «а» и группы гласных «о», «у», «и», «ы», «э». </a:t>
            </a:r>
          </a:p>
          <a:p>
            <a:pPr indent="357188" algn="just">
              <a:lnSpc>
                <a:spcPts val="3300"/>
              </a:lnSpc>
              <a:defRPr/>
            </a:pPr>
            <a:r>
              <a:rPr lang="ru-RU" sz="2400" dirty="0" smtClean="0"/>
              <a:t>Затем вводится буква «м».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indent="357188" algn="just">
              <a:lnSpc>
                <a:spcPts val="3300"/>
              </a:lnSpc>
              <a:defRPr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57188" algn="just">
              <a:lnSpc>
                <a:spcPts val="3300"/>
              </a:lnSpc>
              <a:defRPr/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57188">
              <a:lnSpc>
                <a:spcPts val="3300"/>
              </a:lnSpc>
              <a:defRPr/>
            </a:pPr>
            <a:r>
              <a:rPr lang="ru-RU" sz="2400" b="1" i="1" dirty="0" smtClean="0"/>
              <a:t>На каждую букву отводится 2 урока: </a:t>
            </a:r>
          </a:p>
          <a:p>
            <a:pPr indent="357188">
              <a:lnSpc>
                <a:spcPts val="3300"/>
              </a:lnSpc>
              <a:defRPr/>
            </a:pPr>
            <a:r>
              <a:rPr lang="ru-RU" sz="2400" b="1" i="1" dirty="0" smtClean="0"/>
              <a:t>1-ый – вводный, </a:t>
            </a:r>
          </a:p>
          <a:p>
            <a:pPr indent="357188">
              <a:lnSpc>
                <a:spcPts val="3300"/>
              </a:lnSpc>
              <a:defRPr/>
            </a:pPr>
            <a:r>
              <a:rPr lang="ru-RU" sz="2400" b="1" i="1" dirty="0" smtClean="0"/>
              <a:t>2-ой – закрепление. </a:t>
            </a:r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ts val="2900"/>
              </a:lnSpc>
              <a:defRPr/>
            </a:pPr>
            <a:endParaRPr lang="ru-RU" altLang="ru-RU" sz="2400" b="1" i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789040"/>
            <a:ext cx="7559695" cy="847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58172" y="169476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899" y="1108194"/>
            <a:ext cx="835292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ts val="2600"/>
              </a:lnSpc>
            </a:pPr>
            <a:endParaRPr lang="ru-RU" altLang="ru-RU" sz="2400" b="1" u="sng" dirty="0" smtClean="0">
              <a:solidFill>
                <a:srgbClr val="7030A0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ts val="2600"/>
              </a:lnSpc>
            </a:pPr>
            <a:r>
              <a:rPr lang="ru-RU" altLang="ru-RU" sz="2400" b="1" u="sng" dirty="0" smtClean="0">
                <a:solidFill>
                  <a:schemeClr val="accent1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1 этап:</a:t>
            </a:r>
            <a:endParaRPr lang="ru-RU" altLang="ru-RU" sz="2400" u="sng" dirty="0" smtClean="0">
              <a:solidFill>
                <a:schemeClr val="accent1"/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  <a:p>
            <a:pPr indent="182563">
              <a:lnSpc>
                <a:spcPts val="2600"/>
              </a:lnSpc>
            </a:pPr>
            <a:r>
              <a:rPr lang="ru-RU" altLang="ru-RU" sz="2400" dirty="0" smtClean="0"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6 букв для обозначения гласных звуков – </a:t>
            </a:r>
          </a:p>
          <a:p>
            <a:pPr indent="182563">
              <a:lnSpc>
                <a:spcPts val="2600"/>
              </a:lnSpc>
            </a:pPr>
            <a:r>
              <a:rPr lang="ru-RU" altLang="ru-RU" sz="2400" dirty="0" smtClean="0"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А У И О Э Ы (добавлена буква Э);                                                                                 </a:t>
            </a:r>
            <a:endParaRPr lang="ru-RU" altLang="ru-RU" sz="2400" b="1" u="sng" dirty="0" smtClean="0"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  <a:cs typeface="Times New Roman" pitchFamily="18" charset="0"/>
            </a:endParaRPr>
          </a:p>
          <a:p>
            <a:pPr indent="449263" algn="just">
              <a:lnSpc>
                <a:spcPts val="2600"/>
              </a:lnSpc>
            </a:pPr>
            <a:r>
              <a:rPr lang="ru-RU" altLang="ru-RU" sz="2400" b="1" u="sng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itchFamily="18" charset="0"/>
              </a:rPr>
              <a:t>2 этап:</a:t>
            </a:r>
            <a:r>
              <a:rPr lang="ru-RU" altLang="ru-RU" sz="2400" u="sng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 </a:t>
            </a:r>
            <a:r>
              <a:rPr lang="ru-RU" altLang="ru-RU" sz="2400" dirty="0" smtClean="0">
                <a:latin typeface="Constantia" panose="02030602050306030303" pitchFamily="18" charset="0"/>
                <a:cs typeface="Times New Roman" pitchFamily="18" charset="0"/>
              </a:rPr>
              <a:t>15 букв для обозначения согласных </a:t>
            </a:r>
            <a:r>
              <a:rPr lang="ru-RU" altLang="ru-RU" sz="2400" b="1" dirty="0" smtClean="0">
                <a:latin typeface="Constantia" panose="02030602050306030303" pitchFamily="18" charset="0"/>
                <a:cs typeface="Times New Roman" pitchFamily="18" charset="0"/>
              </a:rPr>
              <a:t>парных</a:t>
            </a:r>
            <a:r>
              <a:rPr lang="ru-RU" altLang="ru-RU" sz="2400" dirty="0" smtClean="0">
                <a:latin typeface="Constantia" panose="02030602050306030303" pitchFamily="18" charset="0"/>
                <a:cs typeface="Times New Roman" pitchFamily="18" charset="0"/>
              </a:rPr>
              <a:t> по</a:t>
            </a: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b="1" dirty="0"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latin typeface="Constantia" panose="02030602050306030303" pitchFamily="18" charset="0"/>
                <a:cs typeface="Times New Roman" pitchFamily="18" charset="0"/>
              </a:rPr>
              <a:t> твёрдости/ мягкости </a:t>
            </a:r>
            <a:r>
              <a:rPr lang="ru-RU" altLang="ru-RU" sz="2400" dirty="0" smtClean="0">
                <a:latin typeface="Constantia" panose="02030602050306030303" pitchFamily="18" charset="0"/>
                <a:cs typeface="Times New Roman" pitchFamily="18" charset="0"/>
              </a:rPr>
              <a:t>и буква Х;</a:t>
            </a:r>
            <a:r>
              <a:rPr lang="ru-RU" altLang="ru-RU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400" b="1" u="sng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3 этап: </a:t>
            </a: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 буква Й;</a:t>
            </a:r>
            <a:endParaRPr lang="ru-RU" altLang="ru-RU" sz="2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b="1" u="sng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4 этап:</a:t>
            </a:r>
            <a:r>
              <a:rPr lang="ru-RU" altLang="ru-RU" sz="2400" u="sng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 буквы Я Ю Е Ё;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 </a:t>
            </a:r>
          </a:p>
          <a:p>
            <a:pPr algn="just">
              <a:lnSpc>
                <a:spcPts val="22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Первый  урок                                  Второй  урок</a:t>
            </a:r>
          </a:p>
          <a:p>
            <a:pPr indent="449263" algn="just">
              <a:lnSpc>
                <a:spcPts val="2200"/>
              </a:lnSpc>
            </a:pPr>
            <a:endParaRPr lang="ru-RU" altLang="ru-RU" sz="20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indent="449263" algn="just">
              <a:lnSpc>
                <a:spcPts val="2200"/>
              </a:lnSpc>
            </a:pPr>
            <a:endParaRPr lang="ru-RU" altLang="ru-RU" sz="20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ea typeface="Calibri" pitchFamily="34" charset="0"/>
              <a:cs typeface="Calibri" pitchFamily="34" charset="0"/>
            </a:endParaRPr>
          </a:p>
          <a:p>
            <a:pPr indent="182563">
              <a:lnSpc>
                <a:spcPts val="2200"/>
              </a:lnSpc>
            </a:pPr>
            <a:endParaRPr lang="ru-RU" altLang="ru-RU" sz="2000" dirty="0" smtClean="0">
              <a:solidFill>
                <a:srgbClr val="000000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ts val="2200"/>
              </a:lnSpc>
            </a:pPr>
            <a:endParaRPr lang="ru-RU" altLang="ru-RU" sz="2000" dirty="0" smtClean="0">
              <a:solidFill>
                <a:srgbClr val="000000"/>
              </a:solidFill>
              <a:latin typeface="Bookman Old Style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692696"/>
            <a:ext cx="5800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ОСОБЕННОСТИ</a:t>
            </a:r>
          </a:p>
          <a:p>
            <a:pPr>
              <a:buFont typeface="Wingdings" pitchFamily="2" charset="2"/>
              <a:buChar char="q"/>
            </a:pPr>
            <a:r>
              <a:rPr lang="ru-RU" sz="2400" b="1" spc="-1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Порядок введения букв</a:t>
            </a:r>
            <a:endParaRPr lang="ru-RU" sz="24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301208"/>
            <a:ext cx="266429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020" y="5360692"/>
            <a:ext cx="1852951" cy="1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1140" y="5454601"/>
            <a:ext cx="155416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270" t="14829" r="56066" b="21293"/>
          <a:stretch/>
        </p:blipFill>
        <p:spPr bwMode="auto">
          <a:xfrm rot="16200000">
            <a:off x="3275856" y="3557587"/>
            <a:ext cx="1224136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07934"/>
            <a:ext cx="4572000" cy="3607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200"/>
              </a:lnSpc>
              <a:defRPr/>
            </a:pPr>
            <a:endParaRPr lang="ru-RU" altLang="ru-RU" dirty="0" smtClean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836712"/>
            <a:ext cx="8208911" cy="43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ОСОБЕННОСТИ</a:t>
            </a:r>
          </a:p>
          <a:p>
            <a:pPr>
              <a:lnSpc>
                <a:spcPts val="2200"/>
              </a:lnSpc>
              <a:buFont typeface="Wingdings" pitchFamily="2" charset="2"/>
              <a:buChar char="q"/>
              <a:defRPr/>
            </a:pPr>
            <a:r>
              <a:rPr lang="ru-RU" sz="2400" b="1" spc="-1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spc="-100" dirty="0" smtClean="0">
                <a:solidFill>
                  <a:srgbClr val="C00000"/>
                </a:solidFill>
              </a:rPr>
              <a:t>Порядок введения букв</a:t>
            </a: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b="1" u="sng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5 этап: </a:t>
            </a:r>
          </a:p>
          <a:p>
            <a:pPr algn="just">
              <a:lnSpc>
                <a:spcPts val="2200"/>
              </a:lnSpc>
              <a:defRPr/>
            </a:pPr>
            <a:endParaRPr lang="ru-RU" altLang="ru-RU" sz="24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Ь–показатель мягкости согласного звука;</a:t>
            </a:r>
            <a:endParaRPr lang="ru-RU" altLang="ru-RU" sz="2400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b="1" u="sng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6 этап:</a:t>
            </a:r>
            <a:r>
              <a:rPr lang="ru-RU" altLang="ru-RU" sz="2400" u="sng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200"/>
              </a:lnSpc>
              <a:defRPr/>
            </a:pPr>
            <a:endParaRPr lang="ru-RU" altLang="ru-RU" sz="2400" u="sng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Ь – разделительный мягкий знак;</a:t>
            </a:r>
            <a:endParaRPr lang="ru-RU" altLang="ru-RU" sz="2400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Ъ – разделительный твёрдый знак</a:t>
            </a:r>
            <a:r>
              <a:rPr lang="ru-RU" alt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;</a:t>
            </a:r>
            <a:endParaRPr lang="ru-RU" altLang="ru-RU" sz="2400" dirty="0" smtClean="0"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3127375" cy="121920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76872"/>
            <a:ext cx="2941637" cy="121920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869160"/>
            <a:ext cx="3024336" cy="1563688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869160"/>
            <a:ext cx="2880320" cy="1552575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764704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</a:pPr>
            <a:r>
              <a:rPr lang="ru-RU" sz="2400" b="1" dirty="0" smtClean="0">
                <a:solidFill>
                  <a:schemeClr val="accent1"/>
                </a:solidFill>
                <a:latin typeface="Bookman Old Style" pitchFamily="18" charset="0"/>
              </a:rPr>
              <a:t>ОСОБЕННОСТИ</a:t>
            </a:r>
          </a:p>
          <a:p>
            <a:pPr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200" b="1" dirty="0" smtClean="0">
                <a:solidFill>
                  <a:srgbClr val="C00000"/>
                </a:solidFill>
              </a:rPr>
              <a:t>Порядок введения букв:</a:t>
            </a:r>
            <a:endParaRPr lang="ru-RU" sz="2200" dirty="0" smtClean="0">
              <a:solidFill>
                <a:srgbClr val="C00000"/>
              </a:solidFill>
            </a:endParaRPr>
          </a:p>
          <a:p>
            <a:pPr>
              <a:buClr>
                <a:srgbClr val="0000CC"/>
              </a:buClr>
            </a:pPr>
            <a:r>
              <a:rPr lang="ru-RU" sz="2200" b="1" u="sng" dirty="0" smtClean="0">
                <a:solidFill>
                  <a:schemeClr val="accent1"/>
                </a:solidFill>
              </a:rPr>
              <a:t>7 этап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  <a:t>– </a:t>
            </a:r>
            <a:r>
              <a:rPr lang="ru-RU" sz="2200" dirty="0" smtClean="0"/>
              <a:t>буквы для обозначения согласных звуков,   непарных по твёрдости – мягкости</a:t>
            </a:r>
          </a:p>
          <a:p>
            <a:pPr>
              <a:buClr>
                <a:srgbClr val="0000CC"/>
              </a:buClr>
            </a:pPr>
            <a:r>
              <a:rPr lang="ru-RU" altLang="ru-RU" sz="2200" spc="-1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sz="2200" i="1" spc="-100" dirty="0" smtClean="0">
                <a:cs typeface="Times New Roman" panose="02020603050405020304" pitchFamily="18" charset="0"/>
              </a:rPr>
              <a:t>(Ж Ш Ц – всегда твёрдые; Ч Щ – только мягкие).</a:t>
            </a:r>
            <a:endParaRPr lang="ru-RU" sz="2200" i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55360"/>
            <a:ext cx="4143404" cy="121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380" y="2807383"/>
            <a:ext cx="4210053" cy="52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75321"/>
            <a:ext cx="410603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7422" y="4941168"/>
            <a:ext cx="4071967" cy="48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15616" y="1412776"/>
            <a:ext cx="6408712" cy="3636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400" b="1" dirty="0">
                <a:cs typeface="Times New Roman" panose="02020603050405020304" pitchFamily="18" charset="0"/>
              </a:rPr>
              <a:t>На этапе знакомства с буквой название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буквы не заучивают.</a:t>
            </a:r>
            <a:endParaRPr lang="ru-RU" altLang="ru-RU" sz="2400" b="1" dirty="0"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Называют </a:t>
            </a:r>
            <a:r>
              <a:rPr lang="ru-RU" altLang="ru-RU" sz="2400" b="1" dirty="0">
                <a:cs typeface="Times New Roman" panose="02020603050405020304" pitchFamily="18" charset="0"/>
              </a:rPr>
              <a:t>букву по твёрдому звуку. </a:t>
            </a:r>
          </a:p>
          <a:p>
            <a:pPr algn="just">
              <a:lnSpc>
                <a:spcPts val="4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400" b="1" dirty="0">
                <a:cs typeface="Times New Roman" panose="02020603050405020304" pitchFamily="18" charset="0"/>
              </a:rPr>
              <a:t>Алфавитным названием буквы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должен оперировать </a:t>
            </a:r>
            <a:r>
              <a:rPr lang="ru-RU" altLang="ru-RU" sz="2400" b="1" dirty="0">
                <a:cs typeface="Times New Roman" panose="02020603050405020304" pitchFamily="18" charset="0"/>
              </a:rPr>
              <a:t>только учитель. </a:t>
            </a:r>
          </a:p>
          <a:p>
            <a:pPr algn="just">
              <a:lnSpc>
                <a:spcPts val="4000"/>
              </a:lnSpc>
              <a:defRPr/>
            </a:pPr>
            <a:r>
              <a:rPr lang="ru-RU" altLang="ru-RU" sz="2400" b="1" dirty="0">
                <a:cs typeface="Times New Roman" panose="02020603050405020304" pitchFamily="18" charset="0"/>
              </a:rPr>
              <a:t>Например: «Какие звуки обозначает буква «</a:t>
            </a:r>
            <a:r>
              <a:rPr lang="ru-RU" altLang="ru-RU" sz="2400" b="1" dirty="0" err="1">
                <a:cs typeface="Times New Roman" panose="02020603050405020304" pitchFamily="18" charset="0"/>
              </a:rPr>
              <a:t>эм</a:t>
            </a:r>
            <a:r>
              <a:rPr lang="ru-RU" altLang="ru-RU" sz="2400" b="1" dirty="0">
                <a:cs typeface="Times New Roman" panose="02020603050405020304" pitchFamily="18" charset="0"/>
              </a:rPr>
              <a:t>»?»</a:t>
            </a:r>
            <a:endParaRPr lang="ru-RU" altLang="ru-RU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96074" y="116632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800" y="764704"/>
            <a:ext cx="6478488" cy="399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200" b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возможность эффективно отрабатывать навык чтения</a:t>
            </a:r>
            <a:r>
              <a:rPr lang="ru-RU" sz="22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. </a:t>
            </a:r>
          </a:p>
          <a:p>
            <a:pPr algn="just">
              <a:lnSpc>
                <a:spcPts val="2900"/>
              </a:lnSpc>
              <a:defRPr/>
            </a:pPr>
            <a:r>
              <a:rPr lang="ru-RU" sz="2200" dirty="0" smtClean="0">
                <a:latin typeface="Constantia" panose="02030602050306030303" pitchFamily="18" charset="0"/>
              </a:rPr>
              <a:t>Введены игровые </a:t>
            </a:r>
            <a:r>
              <a:rPr lang="ru-RU" sz="2200" b="1" dirty="0" smtClean="0">
                <a:latin typeface="Constantia" panose="02030602050306030303" pitchFamily="18" charset="0"/>
              </a:rPr>
              <a:t>приёмы: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«чтение с ракетой»</a:t>
            </a:r>
            <a:r>
              <a:rPr lang="ru-RU" sz="22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, </a:t>
            </a:r>
            <a:r>
              <a:rPr lang="ru-RU" sz="2200" dirty="0" smtClean="0">
                <a:latin typeface="Constantia" panose="02030602050306030303" pitchFamily="18" charset="0"/>
              </a:rPr>
              <a:t>который как бы говорит ребенку «читай быстро», 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«чтение с черепахой»</a:t>
            </a:r>
            <a:r>
              <a:rPr lang="ru-RU" sz="22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ru-RU" sz="2200" dirty="0" smtClean="0">
                <a:latin typeface="Constantia" panose="02030602050306030303" pitchFamily="18" charset="0"/>
              </a:rPr>
              <a:t>ориентирует детей читать медленно (протяжно), но правильно,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«снежный ком»</a:t>
            </a:r>
            <a:r>
              <a:rPr lang="ru-RU" sz="22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ru-RU" sz="2200" dirty="0" smtClean="0">
                <a:latin typeface="Constantia" panose="02030602050306030303" pitchFamily="18" charset="0"/>
              </a:rPr>
              <a:t>помогает тренировать речевой аппарат, чтобы читать и правильно, и быстро</a:t>
            </a:r>
            <a:r>
              <a:rPr lang="ru-RU" sz="2200" b="1" i="1" dirty="0" smtClean="0">
                <a:latin typeface="Constantia" panose="02030602050306030303" pitchFamily="18" charset="0"/>
              </a:rPr>
              <a:t>.</a:t>
            </a:r>
            <a:endParaRPr lang="ru-RU" altLang="ru-RU" sz="2200" b="1" i="1" dirty="0" smtClean="0">
              <a:latin typeface="Constantia" panose="02030602050306030303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4075" y="2060848"/>
            <a:ext cx="1656184" cy="29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555" y="4756310"/>
            <a:ext cx="4680520" cy="193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600399" cy="98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744416" cy="9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39552" y="2204864"/>
            <a:ext cx="5688632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чтение прямого слога</a:t>
            </a:r>
            <a:endParaRPr lang="ru-RU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6207" y="764704"/>
            <a:ext cx="4636590" cy="404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подготовка к чтению слов</a:t>
            </a:r>
            <a:endParaRPr lang="ru-RU" sz="2400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4782" t="8070" r="3381" b="11057"/>
          <a:stretch>
            <a:fillRect/>
          </a:stretch>
        </p:blipFill>
        <p:spPr bwMode="auto">
          <a:xfrm>
            <a:off x="755575" y="2564904"/>
            <a:ext cx="4992559" cy="1152129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1" y="3796760"/>
            <a:ext cx="4752528" cy="1386831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6020" y="5390538"/>
            <a:ext cx="4324328" cy="1368152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3500" y="323795"/>
            <a:ext cx="8485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  <a:cs typeface="+mj-cs"/>
              </a:rPr>
              <a:t>Состав нового УМК </a:t>
            </a:r>
            <a:b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  <a:cs typeface="+mj-cs"/>
              </a:rPr>
            </a:br>
            <a: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  <a:cs typeface="+mj-cs"/>
              </a:rPr>
              <a:t>по обучению грамоте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</a:endParaRPr>
          </a:p>
        </p:txBody>
      </p:sp>
      <p:pic>
        <p:nvPicPr>
          <p:cNvPr id="13" name="Рисунок 12" descr="https://www.aversev.by/image.php/media/katalog/23372.jpg?width=140&amp;height=250&amp;image=/media/katalog/233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8" y="1052736"/>
            <a:ext cx="1405508" cy="217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www.aversev.by/image.php/media/katalog/23373.jpg?width=140&amp;height=250&amp;image=/media/katalog/233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71619"/>
            <a:ext cx="1561836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061690" y="1919358"/>
            <a:ext cx="608231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О.И.Обучение чтению в 1 классе: учебно-методическое пособие для учителей общего среднего образования с русским языком обучения: в 2 ч. / О.И. Тиринова. – Минск : НИО, 2017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https://www.aversev.by/image.php/media/katalog/23376.jpg?width=140&amp;height=250&amp;image=/media/katalog/233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8" y="4117170"/>
            <a:ext cx="1700864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771800" y="4378780"/>
            <a:ext cx="57606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О.И.Обучение письму в 1 классе: учебно-методическое пособие для учителей общего среднего образования с русским языком обучения / О.И. Тиринова. – Минск : НИО, 2017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13620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861048"/>
            <a:ext cx="5514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643050"/>
            <a:ext cx="51339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172103" y="908720"/>
            <a:ext cx="2667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Bookman Old Style" pitchFamily="18" charset="0"/>
              </a:rPr>
              <a:t>чтение слов </a:t>
            </a:r>
            <a:endParaRPr lang="ru-RU" sz="2400" dirty="0" smtClean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0853" y="940730"/>
            <a:ext cx="828092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400" b="1" dirty="0" smtClean="0">
                <a:solidFill>
                  <a:srgbClr val="0070C0"/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возможность эффективно отрабатывать навык чтения</a:t>
            </a:r>
            <a:r>
              <a:rPr lang="ru-RU" sz="2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.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10382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497" y="2961950"/>
            <a:ext cx="10668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6374" y="1834133"/>
            <a:ext cx="9048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607" y="5280886"/>
            <a:ext cx="4143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290370" y="2377623"/>
            <a:ext cx="5232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defRPr/>
            </a:pPr>
            <a:r>
              <a:rPr lang="ru-RU" sz="2200" dirty="0" smtClean="0">
                <a:latin typeface="Constantia" panose="02030602050306030303" pitchFamily="18" charset="0"/>
              </a:rPr>
              <a:t>Специальные </a:t>
            </a:r>
            <a:r>
              <a:rPr lang="ru-RU" sz="2200" b="1" dirty="0" smtClean="0">
                <a:latin typeface="Constantia" panose="02030602050306030303" pitchFamily="18" charset="0"/>
              </a:rPr>
              <a:t>столбики слов </a:t>
            </a:r>
            <a:r>
              <a:rPr lang="ru-RU" sz="2200" dirty="0" smtClean="0">
                <a:latin typeface="Constantia" panose="02030602050306030303" pitchFamily="18" charset="0"/>
              </a:rPr>
              <a:t>в рамках </a:t>
            </a:r>
            <a:r>
              <a:rPr lang="ru-RU" sz="2200" b="1" dirty="0" smtClean="0">
                <a:latin typeface="Constantia" panose="02030602050306030303" pitchFamily="18" charset="0"/>
              </a:rPr>
              <a:t>с ракетой</a:t>
            </a:r>
            <a:r>
              <a:rPr lang="ru-RU" sz="2200" dirty="0" smtClean="0">
                <a:latin typeface="Constantia" panose="02030602050306030303" pitchFamily="18" charset="0"/>
              </a:rPr>
              <a:t>, </a:t>
            </a:r>
            <a:r>
              <a:rPr lang="ru-RU" sz="2200" b="1" dirty="0" smtClean="0">
                <a:latin typeface="Constantia" panose="02030602050306030303" pitchFamily="18" charset="0"/>
              </a:rPr>
              <a:t>слоговые таблицы </a:t>
            </a:r>
            <a:r>
              <a:rPr lang="ru-RU" sz="2200" dirty="0" smtClean="0">
                <a:latin typeface="Constantia" panose="02030602050306030303" pitchFamily="18" charset="0"/>
              </a:rPr>
              <a:t>для тренировки быстрого чтения слогов и слов, </a:t>
            </a:r>
            <a:r>
              <a:rPr lang="ru-RU" sz="2200" b="1" dirty="0" smtClean="0">
                <a:latin typeface="Constantia" panose="02030602050306030303" pitchFamily="18" charset="0"/>
              </a:rPr>
              <a:t>тексты с элементами тренажера</a:t>
            </a:r>
            <a:r>
              <a:rPr lang="ru-RU" sz="2200" dirty="0" smtClean="0">
                <a:latin typeface="Constantia" panose="02030602050306030303" pitchFamily="18" charset="0"/>
              </a:rPr>
              <a:t> — все это обеспечит качественный результат обучения.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9481" y="1021539"/>
            <a:ext cx="2013992" cy="174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877069"/>
            <a:ext cx="4896544" cy="16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799264"/>
            <a:ext cx="6190456" cy="192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27584" y="4962361"/>
            <a:ext cx="7846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defRPr/>
            </a:pPr>
            <a:r>
              <a:rPr lang="ru-RU" altLang="ru-RU" sz="2200" b="1" i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Знание, открытое вместе с учителем, а не полученное от него в готовом виде, становится личностным «приращением» ученика, ступенькой в его развитии.</a:t>
            </a:r>
            <a:endParaRPr lang="ru-RU" altLang="ru-RU" sz="2200" b="1" i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9752" y="116632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76672"/>
            <a:ext cx="3839028" cy="3857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26" y="4509120"/>
            <a:ext cx="4248472" cy="1588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91" y="423618"/>
            <a:ext cx="3795811" cy="4074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05" y="4653136"/>
            <a:ext cx="3983297" cy="1599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6605" y="6302924"/>
            <a:ext cx="72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42-43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0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93808"/>
            <a:ext cx="4536504" cy="4331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25144"/>
            <a:ext cx="3922871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81081"/>
            <a:ext cx="4012446" cy="2947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73015"/>
            <a:ext cx="3710345" cy="27215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4320" y="6311007"/>
            <a:ext cx="73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44-45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3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9752" y="865947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Внеклассное чтение</a:t>
            </a:r>
            <a:endParaRPr lang="ru-RU" sz="32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243" y="1347469"/>
            <a:ext cx="9065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latin typeface="Constantia" panose="02030602050306030303" pitchFamily="18" charset="0"/>
              </a:rPr>
              <a:t>ПРОВОДИТСЯ ОДИН РАЗ В ДВЕ НЕДЕЛИ, </a:t>
            </a:r>
          </a:p>
          <a:p>
            <a:r>
              <a:rPr lang="ru-RU" sz="2000" b="1" dirty="0">
                <a:latin typeface="Constantia" panose="02030602050306030303" pitchFamily="18" charset="0"/>
              </a:rPr>
              <a:t> </a:t>
            </a:r>
            <a:r>
              <a:rPr lang="ru-RU" sz="2000" b="1" dirty="0" smtClean="0">
                <a:latin typeface="Constantia" panose="02030602050306030303" pitchFamily="18" charset="0"/>
              </a:rPr>
              <a:t>                                  ЗАНИМАЯ ВТОРУЮ ЧАСТЬ УРОКА ЧТЕНИЯ</a:t>
            </a:r>
            <a:endParaRPr lang="ru-RU" sz="2000" b="1" dirty="0">
              <a:latin typeface="Constantia" panose="02030602050306030303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4014" r="9562"/>
          <a:stretch/>
        </p:blipFill>
        <p:spPr bwMode="auto">
          <a:xfrm>
            <a:off x="179512" y="2022918"/>
            <a:ext cx="5472608" cy="3854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39" y="3140968"/>
            <a:ext cx="2859272" cy="2145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764704"/>
            <a:ext cx="7848872" cy="269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sz="2400" b="1" dirty="0" smtClean="0">
                <a:solidFill>
                  <a:schemeClr val="accent1"/>
                </a:solidFill>
                <a:latin typeface="Bookman Old Style" pitchFamily="18" charset="0"/>
              </a:rPr>
              <a:t>ОСОБЕННОСТИ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заложена линия развития </a:t>
            </a:r>
            <a:r>
              <a:rPr lang="ru-RU" sz="2200" b="1" dirty="0" err="1" smtClean="0">
                <a:solidFill>
                  <a:srgbClr val="C00000"/>
                </a:solidFill>
                <a:latin typeface="Constantia" panose="02030602050306030303" pitchFamily="18" charset="0"/>
              </a:rPr>
              <a:t>общеучебных</a:t>
            </a: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умений и навыков. </a:t>
            </a:r>
          </a:p>
          <a:p>
            <a:pPr algn="just">
              <a:lnSpc>
                <a:spcPts val="2900"/>
              </a:lnSpc>
              <a:defRPr/>
            </a:pPr>
            <a:r>
              <a:rPr lang="ru-RU" sz="2200" b="1" dirty="0" smtClean="0">
                <a:latin typeface="Constantia" panose="02030602050306030303" pitchFamily="18" charset="0"/>
              </a:rPr>
              <a:t>Ребёнок 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onstantia" panose="02030602050306030303" pitchFamily="18" charset="0"/>
              </a:rPr>
              <a:t>учится ориентироваться в учебной книге,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onstantia" panose="02030602050306030303" pitchFamily="18" charset="0"/>
              </a:rPr>
              <a:t>начинает осознавать, что после знакомства с текстом нужно прочитать вопросы к нему и ответить на них.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449939"/>
            <a:ext cx="3816424" cy="321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92706" y="188640"/>
            <a:ext cx="6072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438" y="2204864"/>
            <a:ext cx="29908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4749" y="2204864"/>
            <a:ext cx="30289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950" y="3140968"/>
            <a:ext cx="12241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96602" y="875210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400" b="1" dirty="0" smtClean="0">
                <a:solidFill>
                  <a:schemeClr val="accent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400"/>
              </a:lnSpc>
              <a:buFont typeface="Wingdings" panose="05000000000000000000" pitchFamily="2" charset="2"/>
              <a:buChar char="q"/>
              <a:defRPr/>
            </a:pPr>
            <a:r>
              <a:rPr lang="ru-RU" sz="2200" b="1" dirty="0" smtClean="0">
                <a:solidFill>
                  <a:srgbClr val="C00000"/>
                </a:solidFill>
              </a:rPr>
              <a:t>заложена основа для формирования информационной компетентности учащихся в заданиях с условным знаком «поиск»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5877" y="711860"/>
            <a:ext cx="7848872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АВТОРСКАЯ ИДЕЯ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обрамление каждого урока </a:t>
            </a:r>
            <a:r>
              <a:rPr lang="ru-RU" sz="2200" b="1" dirty="0" err="1" smtClean="0">
                <a:solidFill>
                  <a:srgbClr val="C00000"/>
                </a:solidFill>
                <a:latin typeface="Constantia" panose="02030602050306030303" pitchFamily="18" charset="0"/>
              </a:rPr>
              <a:t>послебукварного</a:t>
            </a: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периода пословицей или поговоркой на тему учебного занятия.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227" y="2060848"/>
            <a:ext cx="7092522" cy="452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83671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400" b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4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красочно и занимательно представлена национальная составляющая «Букваря».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52375"/>
            <a:ext cx="3391033" cy="453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42412"/>
            <a:ext cx="3330954" cy="457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5564" y="472362"/>
            <a:ext cx="835292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Рекомендовано Научно-методическим  учреждением «Национальный институт образования» </a:t>
            </a:r>
          </a:p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Министерства образования Республики Беларусь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12" name="Рисунок 11" descr="https://s5-goods.ozstatic.by/2000/259/788/10/10788259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18002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555776" y="2129419"/>
            <a:ext cx="658822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Тиринова,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О.И. Внеклассное чтение в 1 классе: учебно-методическое пособие для учителей общего среднего образования с русским языком обучения / О.И. Тиринова. – Минск : НИО, 2014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https://uchebniki.by/cache/imagecache/w140-h250-c-media-katalog-235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337099"/>
            <a:ext cx="1800200" cy="245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969568" y="4509120"/>
            <a:ext cx="57606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Тиринова,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О.И.  Обучение грамоте,1 класс: тетрадь для проверочных работ : пособие для учащихся учреждений общего среднего образования с русским языком обучения / О.И. Тиринова. – Минск :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Аверсэв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2016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4026" y="188640"/>
            <a:ext cx="5330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БУКВАРЬ О. И. ТИРИНОВОЙ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83671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400" b="1" dirty="0" smtClean="0">
                <a:solidFill>
                  <a:schemeClr val="accent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400"/>
              </a:lnSpc>
              <a:buFont typeface="Wingdings" panose="05000000000000000000" pitchFamily="2" charset="2"/>
              <a:buChar char="q"/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красочно и занимательно представлена национальная составляющая «Букваря».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042" y="1852375"/>
            <a:ext cx="3461962" cy="4824536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73812"/>
            <a:ext cx="3456384" cy="4824536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3810977"/>
            <a:ext cx="3195156" cy="270679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0352" y="47667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Красочно представлен занимательный </a:t>
            </a:r>
            <a:r>
              <a:rPr lang="ru-RU" sz="2400" b="1" dirty="0">
                <a:solidFill>
                  <a:srgbClr val="C00000"/>
                </a:solidFill>
              </a:rPr>
              <a:t>материал: ребусы, загадки, игры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865" y="1339570"/>
            <a:ext cx="5030359" cy="22845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6588" y="2481865"/>
            <a:ext cx="318561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61436"/>
      </p:ext>
    </p:extLst>
  </p:cSld>
  <p:clrMapOvr>
    <a:masterClrMapping/>
  </p:clrMapOvr>
  <p:transition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7104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37" y="2130425"/>
            <a:ext cx="801033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Book" pitchFamily="34" charset="0"/>
              </a:rPr>
              <a:t>СПАСИБО ЗА ВНИМАНИЕ!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3568" y="419842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Рекомендовано Научно-методическим  учреждением «Национальный институт образования» Министерства образования Республики Беларусь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10" name="Рисунок 9" descr="https://uchebniki.by/cache/imagecache/w140-h250-c-media-katalog-229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17281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2339752" y="2049216"/>
            <a:ext cx="65882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Моя первая книга для чтения после букваря / сост. О.И. Тиринова. – И.: АСТ; Минск: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Аверсэв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2017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57040" t="49231" r="4398" b="12737"/>
          <a:stretch>
            <a:fillRect/>
          </a:stretch>
        </p:blipFill>
        <p:spPr bwMode="auto">
          <a:xfrm>
            <a:off x="395536" y="3838246"/>
            <a:ext cx="2002814" cy="266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411760" y="4237166"/>
            <a:ext cx="644420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Тиринова,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О.И. Демонстрационный набор письменных букв: учебное наглядное пособие для учителей учреждений общего среднего образования белорусским и русским языками обучения / О.И. Тиринова. –  : </a:t>
            </a:r>
            <a:r>
              <a:rPr kumimoji="0" lang="be-BY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Адукацыя і выхаванне, 2018</a:t>
            </a:r>
            <a:endParaRPr kumimoji="0" lang="be-BY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0352" y="386817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anose="02030602050306030303" pitchFamily="18" charset="0"/>
                <a:cs typeface="Times New Roman" pitchFamily="18" charset="0"/>
              </a:rPr>
              <a:t>Рекомендовано Научно-методическим  учреждением «Национальный институт образования»</a:t>
            </a:r>
          </a:p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anose="02030602050306030303" pitchFamily="18" charset="0"/>
                <a:cs typeface="Times New Roman" pitchFamily="18" charset="0"/>
              </a:rPr>
              <a:t> Министерства образования Республики Беларусь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nstantia" panose="02030602050306030303" pitchFamily="18" charset="0"/>
              <a:cs typeface="Times New Roman" pitchFamily="18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411760" y="4898885"/>
            <a:ext cx="6444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be-BY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s://uchitel.by/storage/thumbs/85/h501_w315_857c698bcdca6e1c848cab1f911dc6b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64" y="1988840"/>
            <a:ext cx="29523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/media/katalog/vysnova/id016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922" y="1988840"/>
            <a:ext cx="489654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4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18917" y="733645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anose="02030602050306030303" pitchFamily="18" charset="0"/>
                <a:cs typeface="Times New Roman" pitchFamily="18" charset="0"/>
              </a:rPr>
              <a:t>Рекомендовано Научно-методическим  учреждением «Национальный институт образования» </a:t>
            </a:r>
          </a:p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anose="02030602050306030303" pitchFamily="18" charset="0"/>
                <a:cs typeface="Times New Roman" pitchFamily="18" charset="0"/>
              </a:rPr>
              <a:t>Министерства образования Республики Беларусь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nstantia" panose="02030602050306030303" pitchFamily="18" charset="0"/>
              <a:cs typeface="Times New Roman" pitchFamily="18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411760" y="4898885"/>
            <a:ext cx="6444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be-BY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uchitel.by/storage/thumbs/e8/h501_w315_e81ef6615195885c993960bee90b332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51" y="2060402"/>
            <a:ext cx="226876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5-goods.ozstatic.by/2000/888/743/10/10743888_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237" y="2492896"/>
            <a:ext cx="233289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uchitel.by/storage/thumbs/b8/h248_w248_b80d7c609fd05d7fdab2f0a84d40a9f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556" y="3190591"/>
            <a:ext cx="232744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ÐÐ±ÑÑÐµÐ½Ð¸Ðµ Ð³ÑÐ°Ð¼Ð¾ÑÐµ. 1 ÐºÐ»Ð°ÑÑ. Ð¢ÐµÑÑÐ°Ð´Ñ Ð´Ð»Ñ Ð¿Ð¾Ð´Ð´ÐµÑÐ¶Ð¸Ð²Ð°ÑÑÐ¸Ñ Ð·Ð°Ð½ÑÑÐ¸Ð¹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87" y="3222802"/>
            <a:ext cx="2409190" cy="335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498" y="1711026"/>
            <a:ext cx="462116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009" y="-486891"/>
            <a:ext cx="7772400" cy="1362456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  <a:effectLst/>
                <a:latin typeface="+mn-lt"/>
              </a:rPr>
              <a:t>Пособия </a:t>
            </a:r>
            <a:r>
              <a:rPr lang="ru-RU" sz="3600" dirty="0" err="1" smtClean="0">
                <a:solidFill>
                  <a:srgbClr val="C00000"/>
                </a:solidFill>
                <a:effectLst/>
                <a:latin typeface="+mn-lt"/>
              </a:rPr>
              <a:t>О.И.Тириновой</a:t>
            </a:r>
            <a:endParaRPr lang="ru-RU" sz="36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548" y="997288"/>
            <a:ext cx="2297177" cy="2992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89" y="997288"/>
            <a:ext cx="2160240" cy="2992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79" y="997287"/>
            <a:ext cx="2295563" cy="2992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4633">
            <a:off x="2014137" y="3387546"/>
            <a:ext cx="2479364" cy="3152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0387">
            <a:off x="4784124" y="3391999"/>
            <a:ext cx="2381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1707</Words>
  <Application>Microsoft Office PowerPoint</Application>
  <PresentationFormat>Экран (4:3)</PresentationFormat>
  <Paragraphs>278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5" baseType="lpstr">
      <vt:lpstr>Aharoni</vt:lpstr>
      <vt:lpstr>Arial</vt:lpstr>
      <vt:lpstr>Bookman Old Style</vt:lpstr>
      <vt:lpstr>Calibri</vt:lpstr>
      <vt:lpstr>Calibri Light</vt:lpstr>
      <vt:lpstr>Constantia</vt:lpstr>
      <vt:lpstr>Courier New</vt:lpstr>
      <vt:lpstr>Franklin Gothic Book</vt:lpstr>
      <vt:lpstr>Times New Roman</vt:lpstr>
      <vt:lpstr>Wingdings</vt:lpstr>
      <vt:lpstr>Wingdings 2</vt:lpstr>
      <vt:lpstr>Тема Office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Пособия О.И.Тириновой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БУКВАРЬ О. И. ТИРИНОВОЙ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HomeUser</dc:creator>
  <cp:lastModifiedBy>wirok</cp:lastModifiedBy>
  <cp:revision>156</cp:revision>
  <dcterms:created xsi:type="dcterms:W3CDTF">2018-01-27T09:45:14Z</dcterms:created>
  <dcterms:modified xsi:type="dcterms:W3CDTF">2021-04-17T21:57:20Z</dcterms:modified>
</cp:coreProperties>
</file>