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7E1"/>
    <a:srgbClr val="D7EF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5BDB-E9F1-4E57-B05D-D153D9467103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1E5C0E-9E93-4DF7-8C0A-3512C881D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5BDB-E9F1-4E57-B05D-D153D9467103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5C0E-9E93-4DF7-8C0A-3512C881D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5BDB-E9F1-4E57-B05D-D153D9467103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5C0E-9E93-4DF7-8C0A-3512C881D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5BDB-E9F1-4E57-B05D-D153D9467103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1E5C0E-9E93-4DF7-8C0A-3512C881D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5BDB-E9F1-4E57-B05D-D153D9467103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5C0E-9E93-4DF7-8C0A-3512C881D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5BDB-E9F1-4E57-B05D-D153D9467103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5C0E-9E93-4DF7-8C0A-3512C881D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5BDB-E9F1-4E57-B05D-D153D9467103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31E5C0E-9E93-4DF7-8C0A-3512C881D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5BDB-E9F1-4E57-B05D-D153D9467103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5C0E-9E93-4DF7-8C0A-3512C881D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5BDB-E9F1-4E57-B05D-D153D9467103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5C0E-9E93-4DF7-8C0A-3512C881D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5BDB-E9F1-4E57-B05D-D153D9467103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5C0E-9E93-4DF7-8C0A-3512C881D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5BDB-E9F1-4E57-B05D-D153D9467103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5C0E-9E93-4DF7-8C0A-3512C881D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585BDB-E9F1-4E57-B05D-D153D9467103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1E5C0E-9E93-4DF7-8C0A-3512C881D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&#1040;_&#1073;&#1086;&#1083;&#1100;&#1096;&#1072;&#1103;_&#1073;&#1077;&#1079;%20&#1086;&#1089;&#1090;&#1072;&#1085;&#1086;&#1074;&#1082;&#1080;%201.sw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B6A7E1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357298"/>
            <a:ext cx="821537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Новый УМК </a:t>
            </a:r>
            <a:br>
              <a:rPr lang="ru-RU" sz="44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обучению грамоте</a:t>
            </a:r>
            <a:br>
              <a:rPr lang="ru-RU" sz="44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учреждений образования</a:t>
            </a:r>
            <a:br>
              <a:rPr lang="ru-RU" sz="44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русским языком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B6A7E1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990000"/>
                </a:solidFill>
              </a:rPr>
              <a:t>Образцы страниц новых прописей 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434481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08"/>
            <a:ext cx="429783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B6A7E1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990000"/>
                </a:solidFill>
              </a:rPr>
              <a:t>Образцы страниц новых прописей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3714776" cy="4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0109"/>
            <a:ext cx="367357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B6A7E1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428628"/>
          </a:xfrm>
        </p:spPr>
        <p:txBody>
          <a:bodyPr>
            <a:normAutofit lnSpcReduction="10000"/>
          </a:bodyPr>
          <a:lstStyle/>
          <a:p>
            <a:pPr algn="ctr"/>
            <a:endParaRPr lang="ru-RU" b="1" dirty="0" smtClean="0">
              <a:solidFill>
                <a:srgbClr val="0066CC"/>
              </a:solidFill>
            </a:endParaRPr>
          </a:p>
          <a:p>
            <a:pPr algn="ctr"/>
            <a:endParaRPr lang="ru-RU" sz="11200" b="1" dirty="0" smtClean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28662" y="1000108"/>
          <a:ext cx="3571875" cy="2478087"/>
        </p:xfrm>
        <a:graphic>
          <a:graphicData uri="http://schemas.openxmlformats.org/presentationml/2006/ole">
            <p:oleObj spid="_x0000_s2050" name="CorelDRAW" r:id="rId3" imgW="10668600" imgH="7387560" progId="">
              <p:embed/>
            </p:oleObj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57040" t="49231" r="4398" b="12737"/>
          <a:stretch>
            <a:fillRect/>
          </a:stretch>
        </p:blipFill>
        <p:spPr bwMode="auto">
          <a:xfrm>
            <a:off x="5286380" y="1357298"/>
            <a:ext cx="3286148" cy="436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40005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A50021"/>
                </a:solidFill>
              </a:rPr>
              <a:t>Рекомендовано </a:t>
            </a:r>
          </a:p>
          <a:p>
            <a:pPr algn="ctr"/>
            <a:r>
              <a:rPr lang="ru-RU" b="1" i="1" dirty="0" smtClean="0">
                <a:solidFill>
                  <a:srgbClr val="A50021"/>
                </a:solidFill>
              </a:rPr>
              <a:t>Научно-методическим учреждением </a:t>
            </a:r>
          </a:p>
          <a:p>
            <a:pPr algn="ctr"/>
            <a:r>
              <a:rPr lang="ru-RU" b="1" i="1" dirty="0" smtClean="0">
                <a:solidFill>
                  <a:srgbClr val="A50021"/>
                </a:solidFill>
              </a:rPr>
              <a:t>«Национальный институт образования» </a:t>
            </a:r>
            <a:br>
              <a:rPr lang="ru-RU" b="1" i="1" dirty="0" smtClean="0">
                <a:solidFill>
                  <a:srgbClr val="A50021"/>
                </a:solidFill>
              </a:rPr>
            </a:br>
            <a:r>
              <a:rPr lang="ru-RU" b="1" i="1" dirty="0" smtClean="0">
                <a:solidFill>
                  <a:srgbClr val="A50021"/>
                </a:solidFill>
              </a:rPr>
              <a:t>Министерства образования </a:t>
            </a:r>
          </a:p>
          <a:p>
            <a:pPr algn="ctr"/>
            <a:r>
              <a:rPr lang="ru-RU" b="1" i="1" dirty="0" smtClean="0">
                <a:solidFill>
                  <a:srgbClr val="A50021"/>
                </a:solidFill>
              </a:rPr>
              <a:t>Республики Беларусь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5929330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Издательство «</a:t>
            </a:r>
            <a:r>
              <a:rPr lang="be-B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Адукацыя і выхаванне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2015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357166"/>
            <a:ext cx="4635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Учебное наглядное пособие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B6A7E1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428628"/>
          </a:xfrm>
        </p:spPr>
        <p:txBody>
          <a:bodyPr>
            <a:normAutofit lnSpcReduction="10000"/>
          </a:bodyPr>
          <a:lstStyle/>
          <a:p>
            <a:pPr algn="ctr"/>
            <a:endParaRPr lang="ru-RU" b="1" dirty="0" smtClean="0">
              <a:solidFill>
                <a:srgbClr val="0066CC"/>
              </a:solidFill>
            </a:endParaRPr>
          </a:p>
          <a:p>
            <a:pPr algn="ctr"/>
            <a:endParaRPr lang="ru-RU" sz="11200" b="1" dirty="0" smtClean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357166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Электронные образовательные ресурсы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http://e-vedy.adu.by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13572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CC3300"/>
                </a:solidFill>
                <a:latin typeface="Calibri" pitchFamily="34" charset="0"/>
              </a:rPr>
              <a:t>контрольно-диагностический модуль</a:t>
            </a:r>
          </a:p>
          <a:p>
            <a:r>
              <a:rPr lang="ru-RU" b="1" i="1" dirty="0" smtClean="0">
                <a:solidFill>
                  <a:srgbClr val="CC3300"/>
                </a:solidFill>
                <a:latin typeface="Calibri" pitchFamily="34" charset="0"/>
              </a:rPr>
              <a:t>интерактивный модуль</a:t>
            </a:r>
            <a:endParaRPr lang="en-US" b="1" i="1" dirty="0" smtClean="0">
              <a:solidFill>
                <a:srgbClr val="CC3300"/>
              </a:solidFill>
              <a:latin typeface="Calibri" pitchFamily="34" charset="0"/>
            </a:endParaRPr>
          </a:p>
          <a:p>
            <a:r>
              <a:rPr lang="ru-RU" b="1" i="1" dirty="0" smtClean="0">
                <a:solidFill>
                  <a:srgbClr val="CC3300"/>
                </a:solidFill>
                <a:latin typeface="Calibri" pitchFamily="34" charset="0"/>
              </a:rPr>
              <a:t>справочно-информационный</a:t>
            </a:r>
            <a:r>
              <a:rPr lang="ru-RU" b="1" i="1" dirty="0" smtClean="0">
                <a:solidFill>
                  <a:srgbClr val="CC3300"/>
                </a:solidFill>
              </a:rPr>
              <a:t> </a:t>
            </a:r>
            <a:r>
              <a:rPr lang="ru-RU" b="1" i="1" dirty="0" smtClean="0">
                <a:solidFill>
                  <a:srgbClr val="CC3300"/>
                </a:solidFill>
                <a:latin typeface="Calibri" pitchFamily="34" charset="0"/>
              </a:rPr>
              <a:t>модуль</a:t>
            </a:r>
          </a:p>
        </p:txBody>
      </p:sp>
      <p:pic>
        <p:nvPicPr>
          <p:cNvPr id="12" name="Picture 1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l="13873" t="8867" r="9882" b="3323"/>
          <a:stretch>
            <a:fillRect/>
          </a:stretch>
        </p:blipFill>
        <p:spPr bwMode="auto">
          <a:xfrm>
            <a:off x="714348" y="2571744"/>
            <a:ext cx="378621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 l="31499" t="9863" r="12202" b="6923"/>
          <a:stretch>
            <a:fillRect/>
          </a:stretch>
        </p:blipFill>
        <p:spPr bwMode="auto">
          <a:xfrm>
            <a:off x="4929190" y="2571744"/>
            <a:ext cx="3805247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B6A7E1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428628"/>
          </a:xfrm>
        </p:spPr>
        <p:txBody>
          <a:bodyPr>
            <a:normAutofit lnSpcReduction="10000"/>
          </a:bodyPr>
          <a:lstStyle/>
          <a:p>
            <a:pPr algn="ctr"/>
            <a:endParaRPr lang="ru-RU" b="1" dirty="0" smtClean="0">
              <a:solidFill>
                <a:srgbClr val="0066CC"/>
              </a:solidFill>
            </a:endParaRPr>
          </a:p>
          <a:p>
            <a:pPr algn="ctr"/>
            <a:endParaRPr lang="ru-RU" sz="11200" b="1" dirty="0" smtClean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0005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5929330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642910" y="714356"/>
            <a:ext cx="3071834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929058" y="928670"/>
            <a:ext cx="478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cs typeface="Traditional Arabic" pitchFamily="18" charset="-78"/>
              </a:rPr>
              <a:t>Учебно-методическое пособии для учителей учреждений общего среднего образования с русским языком обучения</a:t>
            </a:r>
            <a:r>
              <a:rPr lang="ru-RU" sz="2400" b="1" dirty="0" smtClean="0">
                <a:solidFill>
                  <a:srgbClr val="002060"/>
                </a:solidFill>
                <a:cs typeface="Traditional Arabic" pitchFamily="18" charset="-78"/>
              </a:rPr>
              <a:t> «Обучение письму в 1 классе»</a:t>
            </a:r>
            <a:endParaRPr lang="ru-RU" sz="2400" dirty="0">
              <a:solidFill>
                <a:srgbClr val="002060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B6A7E1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428628"/>
          </a:xfrm>
        </p:spPr>
        <p:txBody>
          <a:bodyPr>
            <a:normAutofit lnSpcReduction="10000"/>
          </a:bodyPr>
          <a:lstStyle/>
          <a:p>
            <a:pPr algn="ctr"/>
            <a:endParaRPr lang="ru-RU" b="1" dirty="0" smtClean="0">
              <a:solidFill>
                <a:srgbClr val="0066CC"/>
              </a:solidFill>
            </a:endParaRPr>
          </a:p>
          <a:p>
            <a:pPr algn="ctr"/>
            <a:endParaRPr lang="ru-RU" sz="11200" b="1" dirty="0" smtClean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0005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5929330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57166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285992"/>
            <a:ext cx="764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B6A7E1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14291"/>
            <a:ext cx="8458200" cy="9286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Состав нового УМК </a:t>
            </a:r>
            <a:br>
              <a:rPr lang="ru-RU" dirty="0" smtClean="0">
                <a:solidFill>
                  <a:srgbClr val="990000"/>
                </a:solidFill>
              </a:rPr>
            </a:br>
            <a:r>
              <a:rPr lang="ru-RU" dirty="0" smtClean="0">
                <a:solidFill>
                  <a:srgbClr val="990000"/>
                </a:solidFill>
              </a:rPr>
              <a:t>по обучению грамоте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643050"/>
            <a:ext cx="8458200" cy="4714908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Букварь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– учебное пособие для 1 класса</a:t>
            </a:r>
          </a:p>
          <a:p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Пропись 1, Пропись 2, Письмо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учебные пособия для 1 класса</a:t>
            </a:r>
          </a:p>
          <a:p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Обучение чтению в 1 классе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учебно-методическое пособие для учителей учреждений общего среднего образования</a:t>
            </a:r>
          </a:p>
          <a:p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Обучение письму в 1 классе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учебно-методическое пособие для учителей учреждений общего среднего образования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B6A7E1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857232"/>
            <a:ext cx="8458200" cy="39433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4109740" cy="21431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86116" y="285728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</a:rPr>
              <a:t>Вид линовки</a:t>
            </a:r>
            <a:endParaRPr lang="ru-RU" sz="2800" dirty="0"/>
          </a:p>
        </p:txBody>
      </p:sp>
      <p:pic>
        <p:nvPicPr>
          <p:cNvPr id="6" name="Содержимое 6"/>
          <p:cNvPicPr>
            <a:picLocks noGrp="1"/>
          </p:cNvPicPr>
          <p:nvPr>
            <p:ph sz="half" idx="4"/>
          </p:nvPr>
        </p:nvPicPr>
        <p:blipFill>
          <a:blip r:embed="rId3"/>
          <a:stretch>
            <a:fillRect/>
          </a:stretch>
        </p:blipFill>
        <p:spPr bwMode="auto">
          <a:xfrm>
            <a:off x="4714876" y="1214422"/>
            <a:ext cx="4041775" cy="2143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43636" y="71435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Новые прописи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714752"/>
            <a:ext cx="6993922" cy="2786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B6A7E1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6429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990000"/>
                </a:solidFill>
              </a:rPr>
              <a:t>Вид линовки новых прописей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071546"/>
            <a:ext cx="276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Пропись 1,  Пропись 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1071546"/>
            <a:ext cx="1074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Письмо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4143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b="1824"/>
          <a:stretch>
            <a:fillRect/>
          </a:stretch>
        </p:blipFill>
        <p:spPr bwMode="auto">
          <a:xfrm>
            <a:off x="571472" y="1643050"/>
            <a:ext cx="3676080" cy="46434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29190" y="1571612"/>
            <a:ext cx="3650008" cy="47149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B6A7E1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0042"/>
            <a:ext cx="8458200" cy="50006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990000"/>
                </a:solidFill>
              </a:rPr>
              <a:t>Условные обозначения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4157" r="47273"/>
          <a:stretch>
            <a:fillRect/>
          </a:stretch>
        </p:blipFill>
        <p:spPr bwMode="auto">
          <a:xfrm>
            <a:off x="1571604" y="1000108"/>
            <a:ext cx="5214974" cy="218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714752"/>
            <a:ext cx="529038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B6A7E1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0042"/>
            <a:ext cx="8458200" cy="5000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Обложка (форзац)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142852"/>
            <a:ext cx="2423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Последняя страница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5263" t="4878" r="1754" b="2439"/>
          <a:stretch>
            <a:fillRect/>
          </a:stretch>
        </p:blipFill>
        <p:spPr bwMode="auto">
          <a:xfrm>
            <a:off x="285720" y="785794"/>
            <a:ext cx="414340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85794"/>
            <a:ext cx="430139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B6A7E1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0042"/>
            <a:ext cx="8458200" cy="500066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4924421" cy="635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B6A7E1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0042"/>
            <a:ext cx="8458200" cy="5000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Прописи для 1 класса </a:t>
            </a:r>
            <a:r>
              <a:rPr lang="ru-RU" sz="2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учреждений общего среднего образования </a:t>
            </a:r>
            <a:br>
              <a:rPr lang="ru-RU" sz="2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 русским языком обучения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397961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14423"/>
            <a:ext cx="403972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B6A7E1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990000"/>
                </a:solidFill>
              </a:rPr>
              <a:t>Образцы страниц новых прописей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403338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71546"/>
            <a:ext cx="4071966" cy="523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23946"/>
            <a:ext cx="4071966" cy="523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144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Трек</vt:lpstr>
      <vt:lpstr>CorelDRAW</vt:lpstr>
      <vt:lpstr>Слайд 1</vt:lpstr>
      <vt:lpstr>Состав нового УМК  по обучению грамоте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15</cp:revision>
  <dcterms:created xsi:type="dcterms:W3CDTF">2018-01-29T18:27:57Z</dcterms:created>
  <dcterms:modified xsi:type="dcterms:W3CDTF">2018-01-29T21:14:24Z</dcterms:modified>
</cp:coreProperties>
</file>