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6" r:id="rId2"/>
    <p:sldId id="289" r:id="rId3"/>
    <p:sldId id="273" r:id="rId4"/>
    <p:sldId id="260" r:id="rId5"/>
    <p:sldId id="258" r:id="rId6"/>
    <p:sldId id="261" r:id="rId7"/>
    <p:sldId id="280" r:id="rId8"/>
    <p:sldId id="264" r:id="rId9"/>
    <p:sldId id="290" r:id="rId10"/>
    <p:sldId id="262" r:id="rId11"/>
    <p:sldId id="285" r:id="rId12"/>
    <p:sldId id="265" r:id="rId13"/>
    <p:sldId id="267" r:id="rId14"/>
    <p:sldId id="269" r:id="rId15"/>
    <p:sldId id="277" r:id="rId16"/>
    <p:sldId id="288" r:id="rId17"/>
    <p:sldId id="286" r:id="rId18"/>
    <p:sldId id="278" r:id="rId19"/>
    <p:sldId id="279" r:id="rId20"/>
    <p:sldId id="281" r:id="rId21"/>
    <p:sldId id="271" r:id="rId22"/>
    <p:sldId id="272" r:id="rId23"/>
    <p:sldId id="282" r:id="rId24"/>
    <p:sldId id="284" r:id="rId25"/>
    <p:sldId id="287" r:id="rId26"/>
    <p:sldId id="274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A7E1"/>
    <a:srgbClr val="D7EF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0DC453-05A6-460B-BD97-0CD7D95043C0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18.04.2021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FA56EE-9191-414B-80BD-7B12B4E66395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67590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BD036B-54DC-4BFA-B4AA-DB05792ACF3F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18.04.2021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44E7D0-9617-4833-B74D-9BEF1AE3B321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079203"/>
      </p:ext>
    </p:extLst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BA9A6C-04A5-4F29-90E8-CCB2C1A89980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18.04.2021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78EFEC-1E91-4475-BBCF-AD2AD8D60539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749468"/>
      </p:ext>
    </p:extLst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DBA98A-7F7F-4D25-AFFF-6F9B72E9CEC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18.04.2021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34D905-472C-444D-8041-84F08DFD79E5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604885"/>
      </p:ext>
    </p:extLst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3277EE-CA5F-4205-A575-AF60375053F6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18.04.2021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4BCE19-9019-4729-913D-EE0DFE46C48B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5138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385BFE-651F-4EEC-84CD-319B5CB1ED1C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18.04.2021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8D0D23-0216-4649-B548-F45A75CE8871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603121"/>
      </p:ext>
    </p:extLst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A5C747-CBCD-41DF-A3E7-EC3FBC8F7AA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18.04.2021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2709FC-4E82-4F87-B0CB-04E79F83A1C1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70583"/>
      </p:ext>
    </p:extLst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82CF62-4E43-4D0C-B1B8-C0DA0A35BB3E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18.04.2021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7586F8-B45A-4D20-9047-2CA6628C5141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950610"/>
      </p:ext>
    </p:extLst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3407DD-E6F6-4F0C-A24C-E6222FDA4BF4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18.04.2021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C374B1-96E1-4770-B05F-0B1C1B7EE076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867226"/>
      </p:ext>
    </p:extLst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D90921-6683-4091-9302-26D208ED3EBD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18.04.2021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9205DA-100B-478B-B31E-8B76CF303C48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217758"/>
      </p:ext>
    </p:extLst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Arial" charset="0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4F77D5-59FE-47FB-B999-A4D6A00E5771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18.04.2021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0B12BB-A52D-4ABA-8013-36A4170827C8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662814"/>
      </p:ext>
    </p:extLst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Arial" charset="0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 smtClean="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5E05B6-FABB-45E2-B074-A9D08703D203}" type="datetimeFigureOut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18.04.2021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 smtClean="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5430D1-0DCB-43D7-A55F-77F9EA489441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4617B">
                    <a:shade val="9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987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wipe dir="d"/>
  </p:transition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&#1040;_&#1073;&#1086;&#1083;&#1100;&#1096;&#1072;&#1103;_&#1073;&#1077;&#1079;%20&#1086;&#1089;&#1090;&#1072;&#1085;&#1086;&#1074;&#1082;&#1080;%201.swf" TargetMode="External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&#1064;&#1082;&#1086;&#1083;&#1072;\&#1057;&#1072;&#1084;&#1086;&#1086;&#1073;&#1088;&#1072;&#1079;&#1086;&#1074;&#1072;&#1085;&#1080;&#1077;\&#1044;&#1091;&#1082;&#1080;&#1085;&#1072;%20&#1059;&#1052;&#1050;%20&#1058;&#1080;&#1088;&#1080;&#1085;&#1086;&#1074;&#1086;&#1081;%20&#1054;.&#1048;\&#1090;%20-%20&#1089;&#1090;&#1088;&#1086;&#1095;&#1085;&#1072;&#1103;,%20&#1087;&#1086;%20&#1101;&#1083;&#1077;&#1084;&#1077;&#1085;&#1090;&#1072;&#1084;.swf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1988840"/>
            <a:ext cx="8229600" cy="4389437"/>
          </a:xfrm>
        </p:spPr>
        <p:txBody>
          <a:bodyPr/>
          <a:lstStyle/>
          <a:p>
            <a:pPr marL="0" lvl="0" indent="0" algn="ctr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800" b="1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cs typeface="Times New Roman" pitchFamily="18" charset="0"/>
              </a:rPr>
              <a:t>Новый </a:t>
            </a:r>
            <a:r>
              <a:rPr lang="ru-RU" sz="2800" b="1" dirty="0" err="1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cs typeface="Times New Roman" pitchFamily="18" charset="0"/>
              </a:rPr>
              <a:t>учебно</a:t>
            </a:r>
            <a:r>
              <a:rPr lang="ru-RU" sz="2800" b="1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cs typeface="Times New Roman" pitchFamily="18" charset="0"/>
              </a:rPr>
              <a:t> – методический комплекс </a:t>
            </a:r>
            <a:r>
              <a:rPr lang="ru-RU" sz="2800" b="1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cs typeface="Times New Roman" pitchFamily="18" charset="0"/>
              </a:rPr>
              <a:t/>
            </a:r>
            <a:br>
              <a:rPr lang="ru-RU" sz="2800" b="1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cs typeface="Times New Roman" pitchFamily="18" charset="0"/>
              </a:rPr>
            </a:br>
            <a:r>
              <a:rPr lang="ru-RU" sz="2800" b="1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cs typeface="Times New Roman" pitchFamily="18" charset="0"/>
              </a:rPr>
              <a:t>по обучению грамоте</a:t>
            </a:r>
            <a:br>
              <a:rPr lang="ru-RU" sz="2800" b="1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cs typeface="Times New Roman" pitchFamily="18" charset="0"/>
              </a:rPr>
            </a:br>
            <a:r>
              <a:rPr lang="ru-RU" sz="2800" b="1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cs typeface="Times New Roman" pitchFamily="18" charset="0"/>
              </a:rPr>
              <a:t>для учреждений образования</a:t>
            </a:r>
            <a:br>
              <a:rPr lang="ru-RU" sz="2800" b="1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cs typeface="Times New Roman" pitchFamily="18" charset="0"/>
              </a:rPr>
            </a:br>
            <a:r>
              <a:rPr lang="ru-RU" sz="2800" b="1" dirty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cs typeface="Times New Roman" pitchFamily="18" charset="0"/>
              </a:rPr>
              <a:t>с русским языком обучения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52292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ГУО «Средняя школа № 21 г. </a:t>
            </a:r>
            <a:r>
              <a:rPr lang="ru-RU" b="1" dirty="0" err="1">
                <a:solidFill>
                  <a:srgbClr val="002060"/>
                </a:solidFill>
              </a:rPr>
              <a:t>Могилёва</a:t>
            </a:r>
            <a:r>
              <a:rPr lang="ru-RU" b="1" dirty="0">
                <a:solidFill>
                  <a:srgbClr val="002060"/>
                </a:solidFill>
              </a:rPr>
              <a:t>»</a:t>
            </a:r>
          </a:p>
          <a:p>
            <a:r>
              <a:rPr lang="ru-RU" b="1" dirty="0">
                <a:solidFill>
                  <a:srgbClr val="002060"/>
                </a:solidFill>
              </a:rPr>
              <a:t>Дукина Анжелика Геннадьевна,</a:t>
            </a:r>
          </a:p>
          <a:p>
            <a:r>
              <a:rPr lang="ru-RU" b="1" dirty="0">
                <a:solidFill>
                  <a:srgbClr val="002060"/>
                </a:solidFill>
              </a:rPr>
              <a:t>учитель начальных классов</a:t>
            </a:r>
          </a:p>
        </p:txBody>
      </p:sp>
    </p:spTree>
    <p:extLst>
      <p:ext uri="{BB962C8B-B14F-4D97-AF65-F5344CB8AC3E}">
        <p14:creationId xmlns:p14="http://schemas.microsoft.com/office/powerpoint/2010/main" val="233979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7918" y="476672"/>
            <a:ext cx="8458200" cy="535578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Обложка (форзац)</a:t>
            </a:r>
          </a:p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14121" y="142852"/>
            <a:ext cx="30827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Последняя страница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rcRect l="5263" t="4878" r="1754" b="2439"/>
          <a:stretch>
            <a:fillRect/>
          </a:stretch>
        </p:blipFill>
        <p:spPr bwMode="auto">
          <a:xfrm>
            <a:off x="229283" y="900138"/>
            <a:ext cx="4143404" cy="571504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1348" y="900138"/>
            <a:ext cx="4301399" cy="571504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018550" y="142851"/>
            <a:ext cx="25648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dirty="0" smtClean="0">
                <a:solidFill>
                  <a:srgbClr val="C00000"/>
                </a:solidFill>
              </a:rPr>
              <a:t>Первая </a:t>
            </a:r>
            <a:r>
              <a:rPr lang="ru-RU" sz="2400" dirty="0">
                <a:solidFill>
                  <a:srgbClr val="C00000"/>
                </a:solidFill>
              </a:rPr>
              <a:t>страница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7918" y="512184"/>
            <a:ext cx="8458200" cy="50006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Обложка (форзац)</a:t>
            </a:r>
          </a:p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14121" y="142852"/>
            <a:ext cx="30827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Последняя страница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021200"/>
            <a:ext cx="7638999" cy="535371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3615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3253" y="260648"/>
            <a:ext cx="8458200" cy="42862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990000"/>
                </a:solidFill>
              </a:rPr>
              <a:t>Образцы страниц новых прописей 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</a:rPr>
              <a:t>(подготовительный период)</a:t>
            </a:r>
            <a:endParaRPr lang="ru-RU" sz="20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37112" y="1124744"/>
            <a:ext cx="3954341" cy="528628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l="19401" t="16540" r="47889" b="7319"/>
          <a:stretch/>
        </p:blipFill>
        <p:spPr bwMode="auto">
          <a:xfrm>
            <a:off x="179512" y="1120016"/>
            <a:ext cx="3883318" cy="5405327"/>
          </a:xfrm>
          <a:prstGeom prst="rect">
            <a:avLst/>
          </a:prstGeom>
          <a:ln w="381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0124" y="404664"/>
            <a:ext cx="8458200" cy="42862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990000"/>
                </a:solidFill>
              </a:rPr>
              <a:t>Образцы страниц новых прописей 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</a:rPr>
              <a:t>(основной период)</a:t>
            </a:r>
            <a:endParaRPr lang="ru-RU" sz="20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303" y="1355932"/>
            <a:ext cx="4344812" cy="52864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4008" y="1371600"/>
            <a:ext cx="4297834" cy="521497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285728"/>
            <a:ext cx="8458200" cy="42862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990000"/>
                </a:solidFill>
              </a:rPr>
              <a:t>Образцы страниц новых прописей 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</a:rPr>
              <a:t>(заключительный период)</a:t>
            </a:r>
            <a:endParaRPr lang="ru-RU" sz="2000" dirty="0"/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560" y="1383428"/>
            <a:ext cx="3714776" cy="491001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0032" y="1383428"/>
            <a:ext cx="3673576" cy="492922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285728"/>
            <a:ext cx="8458200" cy="42862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990000"/>
                </a:solidFill>
              </a:rPr>
              <a:t>Образцы страниц новых прописей</a:t>
            </a:r>
          </a:p>
          <a:p>
            <a:pPr algn="ctr"/>
            <a:r>
              <a:rPr lang="ru-RU" sz="2000" b="1" dirty="0">
                <a:solidFill>
                  <a:srgbClr val="990000"/>
                </a:solidFill>
              </a:rPr>
              <a:t>(заключительный период)</a:t>
            </a:r>
          </a:p>
          <a:p>
            <a:pPr algn="ctr"/>
            <a:r>
              <a:rPr lang="ru-RU" sz="3200" b="1" dirty="0" smtClean="0">
                <a:solidFill>
                  <a:srgbClr val="990000"/>
                </a:solidFill>
              </a:rPr>
              <a:t> </a:t>
            </a:r>
            <a:endParaRPr lang="ru-RU" sz="3200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48584" t="15399" r="10850" b="9600"/>
          <a:stretch/>
        </p:blipFill>
        <p:spPr bwMode="auto">
          <a:xfrm>
            <a:off x="381891" y="1628800"/>
            <a:ext cx="3816424" cy="4824536"/>
          </a:xfrm>
          <a:prstGeom prst="rect">
            <a:avLst/>
          </a:prstGeom>
          <a:ln w="381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455259"/>
            <a:ext cx="4195192" cy="473957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4202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328592" cy="566936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+mn-lt"/>
              </a:rPr>
              <a:t>Алфавит и соединения букв</a:t>
            </a:r>
            <a:endParaRPr lang="ru-RU" sz="28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3808" y="976050"/>
            <a:ext cx="4625709" cy="570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5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908720"/>
            <a:ext cx="4032448" cy="5040560"/>
          </a:xfrm>
          <a:prstGeom prst="rect">
            <a:avLst/>
          </a:prstGeom>
          <a:ln w="38100"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090394"/>
            <a:ext cx="3888432" cy="53412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6686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536" y="476672"/>
            <a:ext cx="6626926" cy="1048603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1321" y="1525275"/>
            <a:ext cx="7821357" cy="4856053"/>
          </a:xfrm>
          <a:prstGeom prst="rect">
            <a:avLst/>
          </a:prstGeom>
          <a:ln w="38100"/>
        </p:spPr>
      </p:pic>
    </p:spTree>
    <p:extLst>
      <p:ext uri="{BB962C8B-B14F-4D97-AF65-F5344CB8AC3E}">
        <p14:creationId xmlns:p14="http://schemas.microsoft.com/office/powerpoint/2010/main" val="136858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536" y="476672"/>
            <a:ext cx="6626926" cy="104860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/>
          </p:cNvPicPr>
          <p:nvPr>
            <p:ph idx="1"/>
          </p:nvPr>
        </p:nvPicPr>
        <p:blipFill rotWithShape="1">
          <a:blip r:embed="rId3"/>
          <a:srcRect l="10262" t="19107" r="8764" b="7319"/>
          <a:stretch/>
        </p:blipFill>
        <p:spPr bwMode="auto">
          <a:xfrm>
            <a:off x="457199" y="1700808"/>
            <a:ext cx="8229600" cy="4204051"/>
          </a:xfrm>
          <a:prstGeom prst="rect">
            <a:avLst/>
          </a:prstGeom>
          <a:ln w="381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975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0329" y="-51889"/>
            <a:ext cx="8229600" cy="1143000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Учебные пособия «Пропись 1», «Пропись 2», «Письмо» </a:t>
            </a:r>
            <a:endParaRPr lang="ru-RU" sz="28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114" y="1412776"/>
            <a:ext cx="2712955" cy="34994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986" y="2060848"/>
            <a:ext cx="2859272" cy="36457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5" y="2564904"/>
            <a:ext cx="2762844" cy="37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1825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536" y="476672"/>
            <a:ext cx="6626926" cy="1048603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39752" y="1772816"/>
            <a:ext cx="5058939" cy="3087928"/>
          </a:xfrm>
          <a:prstGeom prst="rect">
            <a:avLst/>
          </a:prstGeom>
          <a:ln w="38100"/>
        </p:spPr>
      </p:pic>
    </p:spTree>
    <p:extLst>
      <p:ext uri="{BB962C8B-B14F-4D97-AF65-F5344CB8AC3E}">
        <p14:creationId xmlns:p14="http://schemas.microsoft.com/office/powerpoint/2010/main" val="28159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285728"/>
            <a:ext cx="8458200" cy="428628"/>
          </a:xfrm>
        </p:spPr>
        <p:txBody>
          <a:bodyPr>
            <a:normAutofit fontScale="92500" lnSpcReduction="10000"/>
          </a:bodyPr>
          <a:lstStyle/>
          <a:p>
            <a:pPr algn="ctr"/>
            <a:endParaRPr lang="ru-RU" b="1" dirty="0" smtClean="0">
              <a:solidFill>
                <a:srgbClr val="0066CC"/>
              </a:solidFill>
            </a:endParaRPr>
          </a:p>
          <a:p>
            <a:pPr algn="ctr"/>
            <a:endParaRPr lang="ru-RU" sz="11200" b="1" dirty="0" smtClean="0">
              <a:solidFill>
                <a:srgbClr val="0066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1028232"/>
              </p:ext>
            </p:extLst>
          </p:nvPr>
        </p:nvGraphicFramePr>
        <p:xfrm>
          <a:off x="887349" y="1178735"/>
          <a:ext cx="3571875" cy="2478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CorelDRAW" r:id="rId3" imgW="10668600" imgH="7387560" progId="">
                  <p:embed/>
                </p:oleObj>
              </mc:Choice>
              <mc:Fallback>
                <p:oleObj name="CorelDRAW" r:id="rId3" imgW="10668600" imgH="738756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7349" y="1178735"/>
                        <a:ext cx="3571875" cy="24780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14282" y="400050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 smtClean="0">
                <a:solidFill>
                  <a:srgbClr val="A50021"/>
                </a:solidFill>
              </a:rPr>
              <a:t>Рекомендовано </a:t>
            </a:r>
          </a:p>
          <a:p>
            <a:pPr algn="ctr"/>
            <a:r>
              <a:rPr lang="ru-RU" b="1" i="1" dirty="0" smtClean="0">
                <a:solidFill>
                  <a:srgbClr val="A50021"/>
                </a:solidFill>
              </a:rPr>
              <a:t>Научно-методическим учреждением </a:t>
            </a:r>
          </a:p>
          <a:p>
            <a:pPr algn="ctr"/>
            <a:r>
              <a:rPr lang="ru-RU" b="1" i="1" dirty="0" smtClean="0">
                <a:solidFill>
                  <a:srgbClr val="A50021"/>
                </a:solidFill>
              </a:rPr>
              <a:t>«Национальный институт образования» </a:t>
            </a:r>
            <a:br>
              <a:rPr lang="ru-RU" b="1" i="1" dirty="0" smtClean="0">
                <a:solidFill>
                  <a:srgbClr val="A50021"/>
                </a:solidFill>
              </a:rPr>
            </a:br>
            <a:r>
              <a:rPr lang="ru-RU" b="1" i="1" dirty="0" smtClean="0">
                <a:solidFill>
                  <a:srgbClr val="A50021"/>
                </a:solidFill>
              </a:rPr>
              <a:t>Министерства образования </a:t>
            </a:r>
          </a:p>
          <a:p>
            <a:pPr algn="ctr"/>
            <a:r>
              <a:rPr lang="ru-RU" b="1" i="1" dirty="0" smtClean="0">
                <a:solidFill>
                  <a:srgbClr val="A50021"/>
                </a:solidFill>
              </a:rPr>
              <a:t>Республики Беларусь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143108" y="5929330"/>
            <a:ext cx="5143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Издательство «</a:t>
            </a:r>
            <a:r>
              <a:rPr lang="be-BY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Адукацыя і выхаванне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», 2015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35638" y="357166"/>
            <a:ext cx="72507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sz="4000" b="1" dirty="0" smtClean="0">
                <a:solidFill>
                  <a:srgbClr val="C00000"/>
                </a:solidFill>
                <a:cs typeface="Times New Roman" pitchFamily="18" charset="0"/>
              </a:rPr>
              <a:t>Учебное наглядное пособие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072" y="1178735"/>
            <a:ext cx="3251290" cy="43998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7674" y="357166"/>
            <a:ext cx="8458200" cy="428628"/>
          </a:xfrm>
        </p:spPr>
        <p:txBody>
          <a:bodyPr>
            <a:normAutofit fontScale="92500" lnSpcReduction="10000"/>
          </a:bodyPr>
          <a:lstStyle/>
          <a:p>
            <a:pPr algn="ctr"/>
            <a:endParaRPr lang="ru-RU" b="1" dirty="0" smtClean="0">
              <a:solidFill>
                <a:srgbClr val="0066CC"/>
              </a:solidFill>
            </a:endParaRPr>
          </a:p>
          <a:p>
            <a:pPr algn="ctr"/>
            <a:endParaRPr lang="ru-RU" sz="11200" b="1" dirty="0" smtClean="0">
              <a:solidFill>
                <a:srgbClr val="0066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357166"/>
            <a:ext cx="88392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Электронные образовательные ресурсы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en-US" sz="2000" b="1" dirty="0" smtClean="0">
                <a:solidFill>
                  <a:srgbClr val="C00000"/>
                </a:solidFill>
              </a:rPr>
              <a:t>http://e-vedy.adu.by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31640" y="176122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solidFill>
                  <a:srgbClr val="CC3300"/>
                </a:solidFill>
                <a:latin typeface="Calibri" pitchFamily="34" charset="0"/>
              </a:rPr>
              <a:t>контрольно-диагностический модуль</a:t>
            </a:r>
          </a:p>
          <a:p>
            <a:r>
              <a:rPr lang="ru-RU" b="1" i="1" dirty="0" smtClean="0">
                <a:solidFill>
                  <a:srgbClr val="CC3300"/>
                </a:solidFill>
                <a:latin typeface="Calibri" pitchFamily="34" charset="0"/>
              </a:rPr>
              <a:t>интерактивный модуль</a:t>
            </a:r>
            <a:endParaRPr lang="en-US" b="1" i="1" dirty="0" smtClean="0">
              <a:solidFill>
                <a:srgbClr val="CC3300"/>
              </a:solidFill>
              <a:latin typeface="Calibri" pitchFamily="34" charset="0"/>
            </a:endParaRPr>
          </a:p>
          <a:p>
            <a:r>
              <a:rPr lang="ru-RU" b="1" i="1" dirty="0" smtClean="0">
                <a:solidFill>
                  <a:srgbClr val="CC3300"/>
                </a:solidFill>
                <a:latin typeface="Calibri" pitchFamily="34" charset="0"/>
              </a:rPr>
              <a:t>справочно-информационный</a:t>
            </a:r>
            <a:r>
              <a:rPr lang="ru-RU" b="1" i="1" dirty="0" smtClean="0">
                <a:solidFill>
                  <a:srgbClr val="CC3300"/>
                </a:solidFill>
              </a:rPr>
              <a:t> </a:t>
            </a:r>
            <a:r>
              <a:rPr lang="ru-RU" b="1" i="1" dirty="0" smtClean="0">
                <a:solidFill>
                  <a:srgbClr val="CC3300"/>
                </a:solidFill>
                <a:latin typeface="Calibri" pitchFamily="34" charset="0"/>
              </a:rPr>
              <a:t>модуль</a:t>
            </a:r>
          </a:p>
        </p:txBody>
      </p:sp>
      <p:pic>
        <p:nvPicPr>
          <p:cNvPr id="12" name="Picture 14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/>
          <a:srcRect l="13873" t="8867" r="9882" b="3323"/>
          <a:stretch>
            <a:fillRect/>
          </a:stretch>
        </p:blipFill>
        <p:spPr bwMode="auto">
          <a:xfrm>
            <a:off x="547674" y="3322282"/>
            <a:ext cx="3578574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/>
          <a:srcRect l="31499" t="9863" r="12202" b="6923"/>
          <a:stretch>
            <a:fillRect/>
          </a:stretch>
        </p:blipFill>
        <p:spPr bwMode="auto">
          <a:xfrm>
            <a:off x="4949777" y="3322282"/>
            <a:ext cx="3805247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т - строчная, по элементам"/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5903640" y="1284889"/>
            <a:ext cx="2195928" cy="16469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479" y="3056559"/>
            <a:ext cx="3076416" cy="3761722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49301" y="3087926"/>
            <a:ext cx="2052816" cy="27939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5709" y="524039"/>
            <a:ext cx="1883101" cy="24877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8202" y="507732"/>
            <a:ext cx="1788598" cy="25203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029" y="1244271"/>
            <a:ext cx="3265272" cy="473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1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8007" y="116632"/>
            <a:ext cx="2307986" cy="31391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4931" y="3495569"/>
            <a:ext cx="2134138" cy="30373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426" y="1489327"/>
            <a:ext cx="3024336" cy="40124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082" y="1847850"/>
            <a:ext cx="2737013" cy="362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8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187" y="226169"/>
            <a:ext cx="3188977" cy="43894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179" y="2060848"/>
            <a:ext cx="3165864" cy="45937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638" y="1147521"/>
            <a:ext cx="3096344" cy="416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4565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285728"/>
            <a:ext cx="8458200" cy="428628"/>
          </a:xfrm>
        </p:spPr>
        <p:txBody>
          <a:bodyPr>
            <a:normAutofit fontScale="92500" lnSpcReduction="10000"/>
          </a:bodyPr>
          <a:lstStyle/>
          <a:p>
            <a:pPr algn="ctr"/>
            <a:endParaRPr lang="ru-RU" b="1" dirty="0" smtClean="0">
              <a:solidFill>
                <a:srgbClr val="0066CC"/>
              </a:solidFill>
            </a:endParaRPr>
          </a:p>
          <a:p>
            <a:pPr algn="ctr"/>
            <a:endParaRPr lang="ru-RU" sz="11200" b="1" dirty="0" smtClean="0">
              <a:solidFill>
                <a:srgbClr val="0066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400050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143108" y="5929330"/>
            <a:ext cx="5143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57224" y="357166"/>
            <a:ext cx="77867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195334" y="2642701"/>
            <a:ext cx="764386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  <a:p>
            <a:pPr algn="ctr"/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Здоровья, оптимизма </a:t>
            </a:r>
          </a:p>
          <a:p>
            <a:pPr algn="ctr"/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творческих успехов в работе!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" y="0"/>
            <a:ext cx="43180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185" y="4941168"/>
            <a:ext cx="1976015" cy="162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285728"/>
            <a:ext cx="8458200" cy="428628"/>
          </a:xfrm>
        </p:spPr>
        <p:txBody>
          <a:bodyPr>
            <a:normAutofit fontScale="92500" lnSpcReduction="10000"/>
          </a:bodyPr>
          <a:lstStyle/>
          <a:p>
            <a:pPr algn="ctr"/>
            <a:endParaRPr lang="ru-RU" b="1" dirty="0" smtClean="0">
              <a:solidFill>
                <a:srgbClr val="0066CC"/>
              </a:solidFill>
            </a:endParaRPr>
          </a:p>
          <a:p>
            <a:pPr algn="ctr"/>
            <a:endParaRPr lang="ru-RU" sz="11200" b="1" dirty="0" smtClean="0">
              <a:solidFill>
                <a:srgbClr val="0066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400050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143108" y="5929330"/>
            <a:ext cx="5143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381000" y="1052736"/>
            <a:ext cx="3796756" cy="487659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4572000" y="1880932"/>
            <a:ext cx="44644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cs typeface="Traditional Arabic" pitchFamily="18" charset="-78"/>
              </a:rPr>
              <a:t>Учебно-методическое пособие для учителей</a:t>
            </a:r>
          </a:p>
          <a:p>
            <a:pPr algn="ctr"/>
            <a:r>
              <a:rPr lang="ru-RU" sz="2000" b="1" dirty="0" smtClean="0">
                <a:cs typeface="Traditional Arabic" pitchFamily="18" charset="-78"/>
              </a:rPr>
              <a:t> учреждений общего среднего образования с русским языком обучения</a:t>
            </a:r>
          </a:p>
          <a:p>
            <a:pPr algn="ctr"/>
            <a:r>
              <a:rPr lang="ru-RU" sz="2000" b="1" dirty="0" smtClean="0">
                <a:cs typeface="Traditional Arabic" pitchFamily="18" charset="-78"/>
              </a:rPr>
              <a:t> «Обучение письму в 1 классе»</a:t>
            </a:r>
            <a:endParaRPr lang="ru-RU" sz="2000" b="1" dirty="0">
              <a:cs typeface="Traditional Arabic" pitchFamily="18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285728"/>
            <a:ext cx="8458200" cy="64294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990000"/>
                </a:solidFill>
              </a:rPr>
              <a:t>Вид линовки новых прописей</a:t>
            </a:r>
            <a:endParaRPr lang="ru-RU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529992" y="1025379"/>
            <a:ext cx="3478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Пропись 1,  Пропись 2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26935" y="958265"/>
            <a:ext cx="13548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Письмо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57686" y="41433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b="1824"/>
          <a:stretch>
            <a:fillRect/>
          </a:stretch>
        </p:blipFill>
        <p:spPr bwMode="auto">
          <a:xfrm>
            <a:off x="571472" y="1643050"/>
            <a:ext cx="3676080" cy="46434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929190" y="1571612"/>
            <a:ext cx="3650008" cy="47149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6"/>
          <p:cNvPicPr>
            <a:picLocks noGrp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 bwMode="auto">
          <a:xfrm>
            <a:off x="5102225" y="1214438"/>
            <a:ext cx="4041775" cy="2143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214422"/>
            <a:ext cx="4109740" cy="21431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702124" y="146759"/>
            <a:ext cx="35283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990000"/>
                </a:solidFill>
              </a:rPr>
              <a:t>Вид линовки</a:t>
            </a:r>
            <a:endParaRPr lang="ru-RU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6143636" y="714356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Новые прописи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3714752"/>
            <a:ext cx="6993922" cy="27860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8458200" cy="612354"/>
          </a:xfrm>
        </p:spPr>
        <p:txBody>
          <a:bodyPr>
            <a:normAutofit fontScale="40000" lnSpcReduction="20000"/>
          </a:bodyPr>
          <a:lstStyle/>
          <a:p>
            <a:pPr algn="ctr"/>
            <a:r>
              <a:rPr lang="ru-RU" sz="9800" b="1" dirty="0" smtClean="0">
                <a:solidFill>
                  <a:srgbClr val="990000"/>
                </a:solidFill>
              </a:rPr>
              <a:t>Условные обозначения</a:t>
            </a:r>
            <a:endParaRPr lang="ru-RU" sz="9800" dirty="0" smtClean="0"/>
          </a:p>
          <a:p>
            <a:pPr algn="ctr"/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t="14157" r="47273"/>
          <a:stretch>
            <a:fillRect/>
          </a:stretch>
        </p:blipFill>
        <p:spPr bwMode="auto">
          <a:xfrm>
            <a:off x="1661042" y="1700808"/>
            <a:ext cx="5214974" cy="2180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3339" y="4221088"/>
            <a:ext cx="5290381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-188605"/>
            <a:ext cx="8229600" cy="1143000"/>
          </a:xfrm>
        </p:spPr>
        <p:txBody>
          <a:bodyPr/>
          <a:lstStyle/>
          <a:p>
            <a:r>
              <a:rPr lang="ru-RU" sz="4000" dirty="0" smtClean="0">
                <a:solidFill>
                  <a:srgbClr val="C00000"/>
                </a:solidFill>
                <a:latin typeface="+mn-lt"/>
              </a:rPr>
              <a:t>Правила гигиены при письме</a:t>
            </a:r>
            <a:endParaRPr lang="ru-RU" sz="40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5816" y="954394"/>
            <a:ext cx="3240360" cy="2734899"/>
          </a:xfrm>
          <a:prstGeom prst="rect">
            <a:avLst/>
          </a:prstGeom>
          <a:ln w="38100"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916294"/>
            <a:ext cx="3843671" cy="244827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3949291"/>
            <a:ext cx="3888432" cy="23822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6733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188640"/>
            <a:ext cx="8458200" cy="50006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cs typeface="Times New Roman" pitchFamily="18" charset="0"/>
              </a:rPr>
              <a:t>Прописи для 1 класса </a:t>
            </a:r>
            <a:r>
              <a:rPr lang="ru-RU" sz="3200" dirty="0" smtClean="0">
                <a:solidFill>
                  <a:srgbClr val="C00000"/>
                </a:solidFill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C00000"/>
                </a:solidFill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cs typeface="Times New Roman" pitchFamily="18" charset="0"/>
              </a:rPr>
              <a:t>учреждений общего среднего образования </a:t>
            </a:r>
            <a:br>
              <a:rPr lang="ru-RU" sz="2400" dirty="0" smtClean="0">
                <a:solidFill>
                  <a:srgbClr val="C00000"/>
                </a:solidFill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cs typeface="Times New Roman" pitchFamily="18" charset="0"/>
              </a:rPr>
              <a:t>с русским языком обучения</a:t>
            </a:r>
            <a:endParaRPr lang="ru-RU" sz="2400" dirty="0">
              <a:solidFill>
                <a:srgbClr val="C00000"/>
              </a:solidFill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612" y="1700808"/>
            <a:ext cx="3979612" cy="4929222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9476" y="1701944"/>
            <a:ext cx="4039724" cy="4929222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118732"/>
            <a:ext cx="8229600" cy="402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0358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</TotalTime>
  <Words>171</Words>
  <Application>Microsoft Office PowerPoint</Application>
  <PresentationFormat>Экран (4:3)</PresentationFormat>
  <Paragraphs>48</Paragraphs>
  <Slides>26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Arial</vt:lpstr>
      <vt:lpstr>Calibri</vt:lpstr>
      <vt:lpstr>Constantia</vt:lpstr>
      <vt:lpstr>Times New Roman</vt:lpstr>
      <vt:lpstr>Traditional Arabic</vt:lpstr>
      <vt:lpstr>Wingdings 2</vt:lpstr>
      <vt:lpstr>Поток</vt:lpstr>
      <vt:lpstr>CorelDRAW</vt:lpstr>
      <vt:lpstr>Презентация PowerPoint</vt:lpstr>
      <vt:lpstr>Учебные пособия «Пропись 1», «Пропись 2», «Письмо»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Правила гигиены при письме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Алфавит и соединения букв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wirok</cp:lastModifiedBy>
  <cp:revision>47</cp:revision>
  <dcterms:created xsi:type="dcterms:W3CDTF">2018-01-29T18:27:57Z</dcterms:created>
  <dcterms:modified xsi:type="dcterms:W3CDTF">2021-04-17T21:52:03Z</dcterms:modified>
</cp:coreProperties>
</file>