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64" r:id="rId2"/>
    <p:sldId id="313" r:id="rId3"/>
    <p:sldId id="314" r:id="rId4"/>
    <p:sldId id="315" r:id="rId5"/>
    <p:sldId id="266" r:id="rId6"/>
    <p:sldId id="272" r:id="rId7"/>
    <p:sldId id="279" r:id="rId8"/>
    <p:sldId id="280" r:id="rId9"/>
    <p:sldId id="281" r:id="rId10"/>
    <p:sldId id="273" r:id="rId11"/>
    <p:sldId id="265" r:id="rId12"/>
    <p:sldId id="268" r:id="rId13"/>
    <p:sldId id="271" r:id="rId14"/>
    <p:sldId id="284" r:id="rId15"/>
    <p:sldId id="285" r:id="rId16"/>
    <p:sldId id="286" r:id="rId17"/>
    <p:sldId id="289" r:id="rId18"/>
    <p:sldId id="297" r:id="rId19"/>
    <p:sldId id="311" r:id="rId20"/>
    <p:sldId id="310" r:id="rId21"/>
    <p:sldId id="309" r:id="rId22"/>
    <p:sldId id="308" r:id="rId23"/>
    <p:sldId id="312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269" r:id="rId32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99FF"/>
    <a:srgbClr val="FF0066"/>
    <a:srgbClr val="830B39"/>
    <a:srgbClr val="008000"/>
    <a:srgbClr val="1E9A36"/>
    <a:srgbClr val="A91B8E"/>
    <a:srgbClr val="10BA49"/>
    <a:srgbClr val="2A4C2D"/>
    <a:srgbClr val="467E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1926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БЛЧ</c:v>
                </c:pt>
              </c:strCache>
            </c:strRef>
          </c:tx>
          <c:dLbls>
            <c:dLbl>
              <c:idx val="0"/>
              <c:layout>
                <c:manualLayout>
                  <c:x val="6.9444444444444597E-3"/>
                  <c:y val="0.17857142857142902"/>
                </c:manualLayout>
              </c:layout>
              <c:spPr/>
              <c:txPr>
                <a:bodyPr/>
                <a:lstStyle/>
                <a:p>
                  <a:pPr>
                    <a:defRPr sz="3200" b="1" i="1">
                      <a:solidFill>
                        <a:srgbClr val="FF0000"/>
                      </a:solidFill>
                      <a:latin typeface="Arial Black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0833333333333398E-2"/>
                  <c:y val="0.1388888888888889"/>
                </c:manualLayout>
              </c:layout>
              <c:spPr/>
              <c:txPr>
                <a:bodyPr/>
                <a:lstStyle/>
                <a:p>
                  <a:pPr>
                    <a:defRPr sz="3200" b="1" i="1">
                      <a:solidFill>
                        <a:srgbClr val="FF0000"/>
                      </a:solidFill>
                      <a:latin typeface="Arial Black" pitchFamily="34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2000" b="1" i="1">
                    <a:solidFill>
                      <a:srgbClr val="FF0000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ЗО-4кл</c:v>
                </c:pt>
                <c:pt idx="1">
                  <c:v>4 кл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7.3</c:v>
                </c:pt>
                <c:pt idx="1">
                  <c:v>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РЛЧ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0.11599350097156007"/>
                  <c:y val="3.1746031746031744E-2"/>
                </c:manualLayout>
              </c:layout>
              <c:showVal val="1"/>
            </c:dLbl>
            <c:dLbl>
              <c:idx val="1"/>
              <c:layout>
                <c:manualLayout>
                  <c:x val="9.3209063280717763E-2"/>
                  <c:y val="1.5873015873015883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 i="1">
                    <a:latin typeface="Arial Black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ЗО-4кл</c:v>
                </c:pt>
                <c:pt idx="1">
                  <c:v>4 кл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7.6</c:v>
                </c:pt>
                <c:pt idx="1">
                  <c:v>7.1</c:v>
                </c:pt>
              </c:numCache>
            </c:numRef>
          </c:val>
        </c:ser>
        <c:shape val="cylinder"/>
        <c:axId val="64800256"/>
        <c:axId val="64801792"/>
        <c:axId val="59258624"/>
      </c:bar3DChart>
      <c:catAx>
        <c:axId val="64800256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 b="1">
                <a:latin typeface="Arial Black" pitchFamily="34" charset="0"/>
              </a:defRPr>
            </a:pPr>
            <a:endParaRPr lang="ru-RU"/>
          </a:p>
        </c:txPr>
        <c:crossAx val="64801792"/>
        <c:crosses val="autoZero"/>
        <c:auto val="1"/>
        <c:lblAlgn val="ctr"/>
        <c:lblOffset val="100"/>
      </c:catAx>
      <c:valAx>
        <c:axId val="64801792"/>
        <c:scaling>
          <c:orientation val="minMax"/>
        </c:scaling>
        <c:delete val="1"/>
        <c:axPos val="l"/>
        <c:numFmt formatCode="General" sourceLinked="1"/>
        <c:tickLblPos val="none"/>
        <c:crossAx val="64800256"/>
        <c:crosses val="autoZero"/>
        <c:crossBetween val="between"/>
      </c:valAx>
      <c:serAx>
        <c:axId val="59258624"/>
        <c:scaling>
          <c:orientation val="minMax"/>
        </c:scaling>
        <c:delete val="1"/>
        <c:axPos val="b"/>
        <c:tickLblPos val="none"/>
        <c:crossAx val="6480179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2800" b="1">
              <a:latin typeface="Arial Black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 dirty="0"/>
              <a:t>Способ </a:t>
            </a:r>
            <a:r>
              <a:rPr lang="ru-RU" sz="2800" dirty="0" smtClean="0"/>
              <a:t>чтения (4 класс)</a:t>
            </a:r>
            <a:endParaRPr lang="ru-RU" sz="2800" dirty="0"/>
          </a:p>
        </c:rich>
      </c:tx>
      <c:layout>
        <c:manualLayout>
          <c:xMode val="edge"/>
          <c:yMode val="edge"/>
          <c:x val="0.39588763756868373"/>
          <c:y val="1.3675117961352189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по слогам</c:v>
                </c:pt>
                <c:pt idx="1">
                  <c:v>полным словом</c:v>
                </c:pt>
                <c:pt idx="2">
                  <c:v>искажения слов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4.5000000000000033E-2</c:v>
                </c:pt>
                <c:pt idx="1">
                  <c:v>0.95500000000000063</c:v>
                </c:pt>
                <c:pt idx="2">
                  <c:v>0.255</c:v>
                </c:pt>
              </c:numCache>
            </c:numRef>
          </c:val>
        </c:ser>
        <c:axId val="74851840"/>
        <c:axId val="74853376"/>
      </c:barChart>
      <c:catAx>
        <c:axId val="74851840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74853376"/>
        <c:crosses val="autoZero"/>
        <c:auto val="1"/>
        <c:lblAlgn val="ctr"/>
        <c:lblOffset val="100"/>
      </c:catAx>
      <c:valAx>
        <c:axId val="74853376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7485184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Уровень ошибочности при </a:t>
            </a:r>
            <a:r>
              <a:rPr lang="ru-RU" sz="2800" dirty="0" smtClean="0"/>
              <a:t>чтении</a:t>
            </a:r>
          </a:p>
          <a:p>
            <a:pPr>
              <a:defRPr/>
            </a:pPr>
            <a:r>
              <a:rPr lang="ru-RU" sz="2800" b="1" i="0" u="none" strike="noStrike" baseline="0" dirty="0" smtClean="0"/>
              <a:t>(4 класс)</a:t>
            </a:r>
            <a:endParaRPr lang="ru-RU" sz="2800" dirty="0"/>
          </a:p>
        </c:rich>
      </c:tx>
      <c:layout>
        <c:manualLayout>
          <c:xMode val="edge"/>
          <c:yMode val="edge"/>
          <c:x val="0.15479542907232802"/>
          <c:y val="0"/>
        </c:manualLayout>
      </c:layout>
    </c:title>
    <c:plotArea>
      <c:layout>
        <c:manualLayout>
          <c:layoutTarget val="inner"/>
          <c:xMode val="edge"/>
          <c:yMode val="edge"/>
          <c:x val="2.4520901172079782E-2"/>
          <c:y val="0.13286636407896596"/>
          <c:w val="0.9662837608883903"/>
          <c:h val="0.8019326326973620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неправильное ударение</c:v>
                </c:pt>
                <c:pt idx="1">
                  <c:v>проглатывание окончаний</c:v>
                </c:pt>
                <c:pt idx="2">
                  <c:v>смысловые ошибки</c:v>
                </c:pt>
                <c:pt idx="3">
                  <c:v>выразительное чтение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0.28200000000000008</c:v>
                </c:pt>
                <c:pt idx="1">
                  <c:v>0.13600000000000001</c:v>
                </c:pt>
                <c:pt idx="2">
                  <c:v>6.4000000000000043E-2</c:v>
                </c:pt>
                <c:pt idx="3">
                  <c:v>0.88200000000000001</c:v>
                </c:pt>
              </c:numCache>
            </c:numRef>
          </c:val>
        </c:ser>
        <c:axId val="74890240"/>
        <c:axId val="74900224"/>
      </c:barChart>
      <c:catAx>
        <c:axId val="7489024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74900224"/>
        <c:crosses val="autoZero"/>
        <c:auto val="1"/>
        <c:lblAlgn val="ctr"/>
        <c:lblOffset val="100"/>
      </c:catAx>
      <c:valAx>
        <c:axId val="74900224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7489024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Сознательное </a:t>
            </a:r>
            <a:r>
              <a:rPr lang="ru-RU" sz="2800" dirty="0" smtClean="0"/>
              <a:t>чтение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baseline="0" dirty="0" smtClean="0"/>
              <a:t>(4 класс)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пересказ прочитанного</c:v>
                </c:pt>
                <c:pt idx="1">
                  <c:v>главная мысль</c:v>
                </c:pt>
                <c:pt idx="2">
                  <c:v>по памяти написать слово, подчеркнуть орфогрвмму</c:v>
                </c:pt>
                <c:pt idx="3">
                  <c:v>уровень восприятия слов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0.95500000000000063</c:v>
                </c:pt>
                <c:pt idx="1">
                  <c:v>0.82199999999999995</c:v>
                </c:pt>
                <c:pt idx="2">
                  <c:v>0.88200000000000001</c:v>
                </c:pt>
                <c:pt idx="3">
                  <c:v>0.90900000000000003</c:v>
                </c:pt>
              </c:numCache>
            </c:numRef>
          </c:val>
        </c:ser>
        <c:axId val="75035392"/>
        <c:axId val="75036928"/>
      </c:barChart>
      <c:catAx>
        <c:axId val="7503539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75036928"/>
        <c:crosses val="autoZero"/>
        <c:auto val="1"/>
        <c:lblAlgn val="ctr"/>
        <c:lblOffset val="100"/>
      </c:catAx>
      <c:valAx>
        <c:axId val="75036928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7503539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Осознанность </a:t>
            </a:r>
            <a:r>
              <a:rPr lang="ru-RU" sz="2800" dirty="0" smtClean="0"/>
              <a:t>чтения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baseline="0" dirty="0" smtClean="0"/>
              <a:t>(4 класс)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"10" - "7"</c:v>
                </c:pt>
                <c:pt idx="1">
                  <c:v>"6" - "4"</c:v>
                </c:pt>
                <c:pt idx="2">
                  <c:v>"3 - "1"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0.6790000000000016</c:v>
                </c:pt>
                <c:pt idx="1">
                  <c:v>0.18500000000000028</c:v>
                </c:pt>
                <c:pt idx="2">
                  <c:v>0.13600000000000001</c:v>
                </c:pt>
              </c:numCache>
            </c:numRef>
          </c:val>
        </c:ser>
        <c:axId val="74471680"/>
        <c:axId val="74473472"/>
      </c:barChart>
      <c:catAx>
        <c:axId val="74471680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74473472"/>
        <c:crosses val="autoZero"/>
        <c:auto val="1"/>
        <c:lblAlgn val="ctr"/>
        <c:lblOffset val="100"/>
      </c:catAx>
      <c:valAx>
        <c:axId val="74473472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7447168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/>
              <a:t>Мыслительные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baseline="0" dirty="0" smtClean="0"/>
              <a:t>(4 класс)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Анализ</c:v>
                </c:pt>
                <c:pt idx="1">
                  <c:v>Синтез</c:v>
                </c:pt>
                <c:pt idx="2">
                  <c:v>Сравнение</c:v>
                </c:pt>
                <c:pt idx="3">
                  <c:v>Логика</c:v>
                </c:pt>
                <c:pt idx="4">
                  <c:v>Выводы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0.79100000000000004</c:v>
                </c:pt>
                <c:pt idx="1">
                  <c:v>0.77300000000000113</c:v>
                </c:pt>
                <c:pt idx="2">
                  <c:v>0.72700000000000065</c:v>
                </c:pt>
                <c:pt idx="3">
                  <c:v>0.72700000000000065</c:v>
                </c:pt>
                <c:pt idx="4">
                  <c:v>0.84500000000000064</c:v>
                </c:pt>
              </c:numCache>
            </c:numRef>
          </c:val>
        </c:ser>
        <c:axId val="74493952"/>
        <c:axId val="74495488"/>
      </c:barChart>
      <c:catAx>
        <c:axId val="74493952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74495488"/>
        <c:crosses val="autoZero"/>
        <c:auto val="1"/>
        <c:lblAlgn val="ctr"/>
        <c:lblOffset val="100"/>
      </c:catAx>
      <c:valAx>
        <c:axId val="74495488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7449395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/>
              <a:t>Информационные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baseline="0" dirty="0" smtClean="0"/>
              <a:t>(4 класс)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умение "сворачивать" информацию</c:v>
                </c:pt>
                <c:pt idx="1">
                  <c:v>умение "разворвчивать" информацию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0.6180000000000011</c:v>
                </c:pt>
                <c:pt idx="1">
                  <c:v>0.71800000000000064</c:v>
                </c:pt>
              </c:numCache>
            </c:numRef>
          </c:val>
        </c:ser>
        <c:axId val="75224576"/>
        <c:axId val="75226112"/>
      </c:barChart>
      <c:catAx>
        <c:axId val="75224576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75226112"/>
        <c:crosses val="autoZero"/>
        <c:auto val="1"/>
        <c:lblAlgn val="ctr"/>
        <c:lblOffset val="100"/>
      </c:catAx>
      <c:valAx>
        <c:axId val="75226112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75224576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/>
              <a:t>Коммуникативные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baseline="0" dirty="0" smtClean="0"/>
              <a:t>(4 класс)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уровень усвоения текста</c:v>
                </c:pt>
                <c:pt idx="1">
                  <c:v>грамотная устная речь</c:v>
                </c:pt>
                <c:pt idx="2">
                  <c:v>умение работать в паре, группе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0.55500000000000005</c:v>
                </c:pt>
                <c:pt idx="1">
                  <c:v>0.70100000000000062</c:v>
                </c:pt>
                <c:pt idx="2">
                  <c:v>0.77300000000000124</c:v>
                </c:pt>
              </c:numCache>
            </c:numRef>
          </c:val>
        </c:ser>
        <c:axId val="75258880"/>
        <c:axId val="75268864"/>
      </c:barChart>
      <c:catAx>
        <c:axId val="75258880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75268864"/>
        <c:crosses val="autoZero"/>
        <c:auto val="1"/>
        <c:lblAlgn val="ctr"/>
        <c:lblOffset val="100"/>
      </c:catAx>
      <c:valAx>
        <c:axId val="75268864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7525888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1625C-A3CA-4C68-B91F-873B45D62D75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28681-86A2-4414-AE39-0DCCC08AC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3" name="Прямоугольник 2"/>
          <p:cNvSpPr/>
          <p:nvPr/>
        </p:nvSpPr>
        <p:spPr>
          <a:xfrm>
            <a:off x="642910" y="1124744"/>
            <a:ext cx="8215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800" b="1" dirty="0" smtClean="0">
                <a:solidFill>
                  <a:srgbClr val="FF0000"/>
                </a:solidFill>
              </a:rPr>
              <a:t>Диагностика осознанности чтения и </a:t>
            </a:r>
            <a:r>
              <a:rPr lang="ru-RU" sz="4800" b="1" dirty="0" err="1" smtClean="0">
                <a:solidFill>
                  <a:srgbClr val="FF0000"/>
                </a:solidFill>
              </a:rPr>
              <a:t>сформированности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algn="r"/>
            <a:r>
              <a:rPr lang="ru-RU" sz="4800" b="1" dirty="0" smtClean="0">
                <a:solidFill>
                  <a:srgbClr val="FF0000"/>
                </a:solidFill>
              </a:rPr>
              <a:t>навыка смыслового чтения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725144"/>
            <a:ext cx="8643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rgbClr val="A91B8E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Педагог-психолог ГУО</a:t>
            </a:r>
          </a:p>
          <a:p>
            <a:pPr algn="r"/>
            <a:r>
              <a:rPr lang="ru-RU" sz="2800" b="1" dirty="0" smtClean="0">
                <a:solidFill>
                  <a:srgbClr val="A91B8E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 «Средняя школа № 21 г. Могилёва»</a:t>
            </a:r>
            <a:r>
              <a:rPr lang="en-US" sz="2800" b="1" dirty="0" smtClean="0">
                <a:solidFill>
                  <a:srgbClr val="A91B8E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A91B8E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sz="2800" b="1" i="1" dirty="0" smtClean="0">
                <a:solidFill>
                  <a:srgbClr val="A91B8E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Н. А. </a:t>
            </a:r>
            <a:r>
              <a:rPr lang="ru-RU" sz="2800" b="1" i="1" dirty="0" err="1" smtClean="0">
                <a:solidFill>
                  <a:srgbClr val="A91B8E"/>
                </a:solidFill>
                <a:latin typeface="Segoe Script" pitchFamily="34" charset="0"/>
                <a:ea typeface="Times New Roman" pitchFamily="18" charset="0"/>
                <a:cs typeface="Times New Roman" pitchFamily="18" charset="0"/>
              </a:rPr>
              <a:t>Гусаревич</a:t>
            </a:r>
            <a:endParaRPr lang="ru-RU" sz="2800" b="1" i="1" dirty="0">
              <a:solidFill>
                <a:srgbClr val="A91B8E"/>
              </a:solidFill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-214337"/>
            <a:ext cx="9144000" cy="707233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683568" y="548680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Blip>
                <a:blip r:embed="rId3"/>
              </a:buBlip>
            </a:pPr>
            <a:r>
              <a:rPr lang="ru-RU" sz="2400" b="1" dirty="0" smtClean="0">
                <a:solidFill>
                  <a:srgbClr val="A91B8E"/>
                </a:solidFill>
                <a:latin typeface="Arial Black" pitchFamily="34" charset="0"/>
              </a:rPr>
              <a:t>Учащимся предлагается текст (соответствующий возрасту) с пропущенными словами, отсутствие которых, тем не менее, позволяет понять общий смысл текста. Ребёнок должен вставить пропущенные слова. </a:t>
            </a:r>
            <a:endParaRPr lang="ru-RU" sz="2400" dirty="0" smtClean="0">
              <a:solidFill>
                <a:srgbClr val="A91B8E"/>
              </a:solidFill>
              <a:latin typeface="Arial Black" pitchFamily="34" charset="0"/>
            </a:endParaRPr>
          </a:p>
          <a:p>
            <a:pPr lvl="0" algn="just">
              <a:buBlip>
                <a:blip r:embed="rId3"/>
              </a:buBlip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Учащиеся, хорошо овладевшие навыком чтения и письма, сами вписывают подходящие слова (3,4 классы). Если же осознанность чтения проверяется у первоклассников или второклассников, то называемые учеником слова записывает учитель.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  <a:p>
            <a:pPr lvl="0" algn="just">
              <a:buBlip>
                <a:blip r:embed="rId3"/>
              </a:buBlip>
            </a:pPr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На подготовку учащимся даётся не более 10 минут. 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395536" y="404664"/>
            <a:ext cx="7920880" cy="6453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Blip>
                <a:blip r:embed="rId3"/>
              </a:buBlip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При подготовке теста следует выбирать целостный, законченный по смыслу отрывок текста. </a:t>
            </a:r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lvl="0" algn="just">
              <a:buBlip>
                <a:blip r:embed="rId3"/>
              </a:buBlip>
            </a:pPr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При выделении и «изъятии» слов из текста следует отдавать предпочтение заданиям разного уровня сложности, «вырезать» разные части речи, обращать внимание на наличие рядом с пропускаемым словом знаков препинания. </a:t>
            </a:r>
            <a:endParaRPr lang="ru-RU" sz="24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lvl="0" algn="just">
              <a:buBlip>
                <a:blip r:embed="rId3"/>
              </a:buBlip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Для выпускника начальной школы удобно «пропустить» 10 слов, для первоклассника мы остановились на пяти.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  <a:p>
            <a:pPr lvl="0" algn="just">
              <a:buBlip>
                <a:blip r:embed="rId3"/>
              </a:buBlip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Соответственно,  четверокласснику при оценке его осознанности чтения будем давать один балл за каждое верно вставленное слово, а первокласснику – два балла. 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-331440"/>
            <a:ext cx="842493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</a:rPr>
              <a:t>Нине больно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Прыгала Нина по дому и ногу __________.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Больно ______ стало. Нина села на´ пол, обхватила руками ______, но не заплакала.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А Матвейка вдруг во весь голос как заплачет.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Что с тобой? – бросилась к нему мать.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Больно…Нине больно, - ответил Матвейка, размазывая по лицу _______.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Мать смеётся, Нина _______, а Матвейка плачет.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5536" y="-3237746"/>
            <a:ext cx="8352928" cy="96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</a:rPr>
              <a:t>Нине больно</a:t>
            </a:r>
            <a:endParaRPr kumimoji="0" lang="ru-RU" sz="1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Прыгала Нина по дому и ногу 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ударила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	Больно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ей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стало. Нина села на´ пол, обхватила руками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ногу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, но не заплакала.</a:t>
            </a: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	А Матвейка вдруг во весь голос как заревёт.</a:t>
            </a: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- Что с тобой? – бросилась к нему мать.</a:t>
            </a: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- Больно…Нине больно, - ответил Матвейка, размазывая по лицу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слёзы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Мать смеётся, Нина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смеётся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, а Матвейка плачет. </a:t>
            </a: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По В.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Хомченко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37893"/>
            <a:ext cx="842493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Учащиеся,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получившие по осознанности чтения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«10»</a:t>
            </a:r>
            <a:r>
              <a:rPr lang="ru-RU" sz="3200" dirty="0" smtClean="0">
                <a:latin typeface="Arial Black" pitchFamily="34" charset="0"/>
              </a:rPr>
              <a:t>,</a:t>
            </a:r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освоили беглое чтение,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у них начинают формироваться лингвистические способности,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чувство языка 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284115"/>
            <a:ext cx="842493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Если навык чтения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 развит хорошо </a:t>
            </a:r>
          </a:p>
          <a:p>
            <a:pPr lvl="0" algn="ctr"/>
            <a:r>
              <a:rPr lang="ru-RU" sz="4000" dirty="0" smtClean="0">
                <a:latin typeface="Arial Black" pitchFamily="34" charset="0"/>
              </a:rPr>
              <a:t>(</a:t>
            </a: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«8», «9»</a:t>
            </a:r>
            <a:r>
              <a:rPr lang="ru-RU" sz="4000" dirty="0" smtClean="0">
                <a:latin typeface="Arial Black" pitchFamily="34" charset="0"/>
              </a:rPr>
              <a:t>)</a:t>
            </a:r>
            <a:r>
              <a:rPr lang="ru-RU" sz="3200" dirty="0" smtClean="0">
                <a:latin typeface="Arial Black" pitchFamily="34" charset="0"/>
              </a:rPr>
              <a:t>,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то единица восприятия текста -  целое предложение,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 смысл которого ребёнок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как бы схватывает сразу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-700770"/>
            <a:ext cx="8424936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Оценки </a:t>
            </a: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«5» - «7» </a:t>
            </a:r>
            <a:endParaRPr lang="ru-RU" sz="32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- навык чтения сформирован ещё не полностью.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Единицей восприятия текста является словосочетание,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а смысл предложения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понимается не сразу.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Такой ученик длинные, стилистически усложнённые предложения может вообще </a:t>
            </a:r>
          </a:p>
          <a:p>
            <a:pPr lvl="0" algn="ctr"/>
            <a:r>
              <a:rPr lang="ru-RU" sz="3200" dirty="0" smtClean="0">
                <a:latin typeface="Arial Black" pitchFamily="34" charset="0"/>
              </a:rPr>
              <a:t>не понять 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-823882"/>
            <a:ext cx="8424936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32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32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«1» – «4»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ru-RU" sz="3200" dirty="0" smtClean="0">
                <a:latin typeface="Arial Black" pitchFamily="34" charset="0"/>
              </a:rPr>
              <a:t> - слабая осознанность чтения.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ru-RU" sz="3200" dirty="0" smtClean="0">
                <a:latin typeface="Arial Black" pitchFamily="34" charset="0"/>
              </a:rPr>
              <a:t>Единицей восприятия текста выступают слово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ru-RU" sz="3200" dirty="0" smtClean="0">
                <a:latin typeface="Arial Black" pitchFamily="34" charset="0"/>
              </a:rPr>
              <a:t> или части слова (слоги).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ru-RU" sz="3200" dirty="0" smtClean="0">
                <a:latin typeface="Arial Black" pitchFamily="34" charset="0"/>
              </a:rPr>
              <a:t>Ребёнок с трудом понимает то,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lang="ru-RU" sz="3200" dirty="0" smtClean="0">
                <a:latin typeface="Arial Black" pitchFamily="34" charset="0"/>
              </a:rPr>
              <a:t> что читает, и может правильно воспринимать только тексты, состоящие из коротких простых фраз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49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ОПРЕДЕЛЕНИЕ СФОРМИРОВАННОСТИ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НАВЫКА СМЫСЛОВОГО ЧТЕНИЯ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класс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i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Диагностика проводится индивидуально. Предложить самостоятельно прочитать текст. Ребёнок может его читать шёпотом, вслух, про себя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как ему удобно.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разбор текста дать 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более 10 минут.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Лежачий камень</a:t>
            </a:r>
            <a:endParaRPr lang="ru-RU" sz="110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Летела летом над поляной иволга золотая, увидела Камень лежачий, свистнула:</a:t>
            </a:r>
            <a:endParaRPr lang="ru-RU" sz="105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 Глупый ты, Камень! Всю жизнь на одном месте лежишь, ничего-то не видишь и не знаешь. А я на далёком юге была, много чудес видела!</a:t>
            </a:r>
            <a:endParaRPr lang="ru-RU" sz="105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Промолчал Камень.</a:t>
            </a:r>
            <a:endParaRPr lang="ru-RU" sz="105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Пролетел зимой над поляной Свиристель хохлатый, увидел Камень </a:t>
            </a:r>
            <a:r>
              <a:rPr lang="ru-RU" sz="2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полузасыпанный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сказал:</a:t>
            </a:r>
            <a:endParaRPr lang="ru-RU" sz="105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 Глупый ты, Камень! Всю жизнь на одном месте торчишь, ничего-то не видишь. А я на далёком севере вырос, много чудес видел!</a:t>
            </a:r>
            <a:endParaRPr lang="ru-RU" sz="105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Опять промолчал камень, но про себя подумал:</a:t>
            </a:r>
            <a:endParaRPr lang="ru-RU" sz="105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ea typeface="Times New Roman" pitchFamily="18" charset="0"/>
                <a:cs typeface="Arial" pitchFamily="34" charset="0"/>
              </a:rPr>
              <a:t>«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Больше вашего я видел, хвастунишки пернатые! Зимой ко мне север сам в гости приходит, а летом юг. Знаю я и жару и мороз. Видел лес и зелёным, и белым. Знаю и тебя, Иволгу, птицу летнюю, и тебя, Свиристеля, птицу зимнюю. А вот вы-то на одной земле каждый год бываете, а друг друга не видели! Тоже мне путешественники знаменитые!</a:t>
            </a:r>
            <a:r>
              <a:rPr lang="ru-RU" sz="2000" b="1" dirty="0" smtClean="0">
                <a:ea typeface="Times New Roman" pitchFamily="18" charset="0"/>
                <a:cs typeface="Arial" pitchFamily="34" charset="0"/>
              </a:rPr>
              <a:t>»</a:t>
            </a:r>
            <a:endParaRPr lang="ru-RU" sz="1050" b="1" dirty="0" smtClean="0"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 Камень ещё плотнее прижался к земле.</a:t>
            </a:r>
            <a:endParaRPr lang="ru-RU" sz="2800" b="1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" name="Прямоугольник 2"/>
          <p:cNvSpPr/>
          <p:nvPr/>
        </p:nvSpPr>
        <p:spPr>
          <a:xfrm>
            <a:off x="500034" y="428604"/>
            <a:ext cx="83582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</a:rPr>
              <a:t>Осознанность чтения</a:t>
            </a:r>
            <a:r>
              <a:rPr lang="ru-RU" sz="3600" b="1" dirty="0" smtClean="0"/>
              <a:t> - это понимание прочитанного текста. Свести содержание текста к коротким и существенным логическим формулам, отметить в каждой формуле центральное по смыслу понятие, ассоциировать понятия между собой и образовать таким путем единую логическую цепь идей – вот сущность понимания текста.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97346"/>
            <a:ext cx="892971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Проверка уровня усвоения текста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Мог ли посидеть на этом Камне Лев? Объясни свой ответ.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(правильный ответ: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Нет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Львы  живут там, где всегда тепло, а Камень лежит там, где бывает и зима, и лето.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 балла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Если ребёнок неправильно отвечает на этот вопрос, задать второй вопрос.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Почему Камень можно назвать мудрым?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(правильный ответ: Смог правильно оценить поведение Иволги и Свиристеля. Видел и зиму и лето. Не стал завидовать птицам. Любит место, где родился. Любой из этих вариантов ответов, но с обоснованием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 балл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Если ребёнок не справился с ответами на эти вопросы, то задать вопросы </a:t>
            </a:r>
            <a:r>
              <a:rPr lang="ru-RU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фактологического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характера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(если ответил, то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 баллов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если не ответил, то  поставить  (-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1) балл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lang="ru-R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Проверка навыка грамотной устной речи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Пересказ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А) Самостоятельно пересказал прочитанное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 балла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(пересказал, а не дословно воспроизвёл). 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Дословное воспроизведение текста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 балл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Б) Пересказ по опорным словам (картинкам):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Лето→ Иволга→ Камень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Зима→ Свиристель→ Камень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Камень мудрый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Правильный пересказ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 балл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В) Пересказ по наводящим вопросам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(правильно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 баллов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не смог пересказать по наводящим вопросам, т.е. нет пересказа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поставить   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(-1) балл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Составить рассказ по таблице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 балла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 Если ученик не может составить рассказ по таблице, то задать следующий вопрос.</a:t>
            </a:r>
            <a:endParaRPr lang="ru-RU" sz="11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85729"/>
          <a:ext cx="9143999" cy="1302643"/>
        </p:xfrm>
        <a:graphic>
          <a:graphicData uri="http://schemas.openxmlformats.org/drawingml/2006/table">
            <a:tbl>
              <a:tblPr/>
              <a:tblGrid>
                <a:gridCol w="1519021"/>
                <a:gridCol w="1405466"/>
                <a:gridCol w="1488142"/>
                <a:gridCol w="1459253"/>
                <a:gridCol w="1408454"/>
                <a:gridCol w="1863663"/>
              </a:tblGrid>
              <a:tr h="3095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Беларусь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Россия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Польша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Украина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Литва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Латвия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191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Минск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Москва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Варшава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Киев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Вильнюс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/>
                          <a:ea typeface="Times New Roman"/>
                          <a:cs typeface="Times New Roman"/>
                        </a:rPr>
                        <a:t>Рига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2202180"/>
          <a:ext cx="9144000" cy="1367028"/>
        </p:xfrm>
        <a:graphic>
          <a:graphicData uri="http://schemas.openxmlformats.org/drawingml/2006/table">
            <a:tbl>
              <a:tblPr/>
              <a:tblGrid>
                <a:gridCol w="1285852"/>
                <a:gridCol w="1384950"/>
                <a:gridCol w="1546149"/>
                <a:gridCol w="2283875"/>
                <a:gridCol w="1512571"/>
                <a:gridCol w="1130603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Минск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Гродно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Могилёв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Витебск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Гомель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Брест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Немига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Нёман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Днепр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Западная Двина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Сож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Буг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3" y="4276095"/>
          <a:ext cx="9144002" cy="1225085"/>
        </p:xfrm>
        <a:graphic>
          <a:graphicData uri="http://schemas.openxmlformats.org/drawingml/2006/table">
            <a:tbl>
              <a:tblPr/>
              <a:tblGrid>
                <a:gridCol w="1660374"/>
                <a:gridCol w="1269171"/>
                <a:gridCol w="1134788"/>
                <a:gridCol w="1685259"/>
                <a:gridCol w="984479"/>
                <a:gridCol w="1140760"/>
                <a:gridCol w="1269171"/>
              </a:tblGrid>
              <a:tr h="0">
                <a:tc gridSpan="7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Беларусь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972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белорусы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русские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поляки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украинцы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евреи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цыгане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татары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71470" y="3429000"/>
          <a:ext cx="9215471" cy="1857388"/>
        </p:xfrm>
        <a:graphic>
          <a:graphicData uri="http://schemas.openxmlformats.org/drawingml/2006/table">
            <a:tbl>
              <a:tblPr/>
              <a:tblGrid>
                <a:gridCol w="3947519"/>
                <a:gridCol w="1536873"/>
                <a:gridCol w="2194980"/>
                <a:gridCol w="1536099"/>
              </a:tblGrid>
              <a:tr h="92869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книга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апельсин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ёлка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нить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01725" algn="l"/>
                        </a:tabLs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01725" algn="l"/>
                        </a:tabLs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прямоугольник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01725" algn="l"/>
                        </a:tabLs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круг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треугольник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прямая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104644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17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Какую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закономерность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ты заметил в этой таблице?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017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(правильный ответ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балл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закономерность не замечает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баллов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00034" y="428604"/>
          <a:ext cx="8143932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00034" y="357166"/>
          <a:ext cx="828680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42910" y="571480"/>
          <a:ext cx="7715304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00034" y="285728"/>
          <a:ext cx="8215370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00034" y="357166"/>
          <a:ext cx="8143932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57158" y="500042"/>
          <a:ext cx="8286808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" name="Прямоугольник 2"/>
          <p:cNvSpPr/>
          <p:nvPr/>
        </p:nvSpPr>
        <p:spPr>
          <a:xfrm>
            <a:off x="500034" y="428604"/>
            <a:ext cx="83582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</a:rPr>
              <a:t>Смысловое чтение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отличается от любого другого чтения (например, «ознакомительное» или «поиск информации») тем, что при смысловом виде чтения </a:t>
            </a:r>
            <a:r>
              <a:rPr lang="ru-RU" sz="3600" b="1" i="1" dirty="0" smtClean="0"/>
              <a:t>происходят процессы постижения читателем ценностно-смыслового момента художественного текста, т. е.</a:t>
            </a:r>
            <a:r>
              <a:rPr lang="ru-RU" sz="3600" i="1" dirty="0" smtClean="0"/>
              <a:t> </a:t>
            </a:r>
            <a:r>
              <a:rPr lang="ru-RU" sz="3600" b="1" i="1" dirty="0" smtClean="0"/>
              <a:t>осуществляется процесс интерпретации, наделения смыслом.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57158" y="500042"/>
          <a:ext cx="8286808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288882" y="-139219"/>
            <a:ext cx="9432882" cy="699721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5" name="Picture 4" descr="HM0011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50766">
            <a:off x="4235891" y="2367685"/>
            <a:ext cx="3599277" cy="325763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1" name="Прямоугольник 10"/>
          <p:cNvSpPr/>
          <p:nvPr/>
        </p:nvSpPr>
        <p:spPr>
          <a:xfrm rot="20799900">
            <a:off x="6143636" y="5665131"/>
            <a:ext cx="2714644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Script" pitchFamily="34" charset="0"/>
              </a:rPr>
              <a:t>Спасибо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Segoe Script" pitchFamily="34" charset="0"/>
              </a:rPr>
              <a:t>за внимание!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10" name="Picture 5" descr="is?H7Pz-pOZk4FeTjNGcWqouamuwcBIS6KK0ugn_F_XVq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308304" y="476672"/>
            <a:ext cx="1357322" cy="13686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pic>
        <p:nvPicPr>
          <p:cNvPr id="6" name="Picture 5" descr="is?3uqHMt3JXbvl7NwInxqHHbBRdh6SjWlD4e01jL4NRq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487650">
            <a:off x="554725" y="1537917"/>
            <a:ext cx="3403296" cy="339366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 rot="20790844">
            <a:off x="-413031" y="1140221"/>
            <a:ext cx="873193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i="1" dirty="0" smtClean="0">
                <a:ln>
                  <a:solidFill>
                    <a:srgbClr val="00FF99"/>
                  </a:solidFill>
                </a:ln>
                <a:solidFill>
                  <a:srgbClr val="830B39"/>
                </a:solidFill>
                <a:latin typeface="Arial Black" pitchFamily="34" charset="0"/>
              </a:rPr>
              <a:t> Дорогу осилит идущий . . .</a:t>
            </a:r>
            <a:endParaRPr lang="ru-RU" sz="5400" i="1" dirty="0">
              <a:solidFill>
                <a:srgbClr val="830B39"/>
              </a:solidFill>
              <a:latin typeface="Arial Black" pitchFamily="34" charset="0"/>
            </a:endParaRPr>
          </a:p>
        </p:txBody>
      </p:sp>
      <p:pic>
        <p:nvPicPr>
          <p:cNvPr id="9" name="Picture 5" descr="is?H7Pz-pOZk4FeTjNGcWqouamuwcBIS6KK0ugn_F_XVq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915816" y="5157192"/>
            <a:ext cx="1357322" cy="13686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" name="Прямоугольник 2"/>
          <p:cNvSpPr/>
          <p:nvPr/>
        </p:nvSpPr>
        <p:spPr>
          <a:xfrm>
            <a:off x="500034" y="428604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FF0000"/>
                </a:solidFill>
              </a:rPr>
              <a:t>Стратегии смыслового чтения и работа с текстом: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/>
              <a:t>ориентироваться в содержании текста и понимать его целостный смысл</a:t>
            </a:r>
            <a:r>
              <a:rPr lang="ru-RU" sz="2800" b="1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/>
              <a:t>объяснять назначение карты, рисунка, пояснять части графика или таблицы и т. </a:t>
            </a:r>
            <a:r>
              <a:rPr lang="ru-RU" sz="2800" b="1" i="1" dirty="0" err="1" smtClean="0"/>
              <a:t>д</a:t>
            </a:r>
            <a:r>
              <a:rPr lang="ru-RU" sz="2800" b="1" i="1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/>
              <a:t>находить в тексте требуемую информацию</a:t>
            </a:r>
            <a:r>
              <a:rPr lang="ru-RU" sz="2800" b="1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/>
              <a:t>решать учебно-познавательные и учебно-практические задачи, требующие полного и критического понимания текста;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/>
              <a:t>преобразование и интерпретация информации</a:t>
            </a:r>
            <a:r>
              <a:rPr lang="ru-RU" sz="2800" b="1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/>
              <a:t>оценка информации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4" name="Прямоугольник 3"/>
          <p:cNvSpPr/>
          <p:nvPr/>
        </p:nvSpPr>
        <p:spPr>
          <a:xfrm>
            <a:off x="857224" y="1196752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9A36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1 – 4 классы – диагностика </a:t>
            </a:r>
            <a:r>
              <a:rPr lang="ru-RU" sz="3200" b="1" dirty="0" err="1" smtClean="0">
                <a:solidFill>
                  <a:srgbClr val="FF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осознвнности</a:t>
            </a: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чтения </a:t>
            </a:r>
            <a:r>
              <a:rPr lang="ru-RU" sz="3200" b="1" dirty="0" smtClean="0">
                <a:solidFill>
                  <a:srgbClr val="1E9A36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литературных произведений </a:t>
            </a:r>
            <a:r>
              <a:rPr lang="ru-RU" sz="3200" b="1" i="1" dirty="0" smtClean="0">
                <a:solidFill>
                  <a:srgbClr val="1E9A36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на русском языке</a:t>
            </a:r>
            <a:r>
              <a:rPr lang="ru-RU" sz="3200" b="1" dirty="0" smtClean="0">
                <a:solidFill>
                  <a:srgbClr val="1E9A36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3200" dirty="0" smtClean="0">
              <a:solidFill>
                <a:srgbClr val="1E9A36"/>
              </a:solidFill>
              <a:latin typeface="Arial Black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3 – 4 классы – диагностика </a:t>
            </a:r>
            <a:r>
              <a:rPr lang="ru-RU" sz="3200" b="1" dirty="0" err="1" smtClean="0">
                <a:solidFill>
                  <a:srgbClr val="FF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осознвнности</a:t>
            </a: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чтения </a:t>
            </a:r>
            <a:r>
              <a:rPr lang="ru-RU" sz="3200" b="1" dirty="0" smtClean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литературных произведений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206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на белорусском языке</a:t>
            </a:r>
            <a:endParaRPr lang="ru-RU" sz="3200" i="1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graphicFrame>
        <p:nvGraphicFramePr>
          <p:cNvPr id="7" name="Диаграмма 6"/>
          <p:cNvGraphicFramePr/>
          <p:nvPr/>
        </p:nvGraphicFramePr>
        <p:xfrm>
          <a:off x="755576" y="476672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1330555"/>
            <a:ext cx="84249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ru-RU" sz="4800" b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Black" pitchFamily="34" charset="0"/>
                <a:ea typeface="Times New Roman" pitchFamily="18" charset="0"/>
              </a:rPr>
              <a:t>Тексты с пропусками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</a:pPr>
            <a:endParaRPr lang="ru-RU" sz="48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395536" y="404664"/>
            <a:ext cx="792088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</a:rPr>
              <a:t>	На основании того, как ученик справился с тестом (сколько пропущенных слов и какие ребёнок может правильно, по смыслу вставить, можно сделать надёжный вывод, какого уровня </a:t>
            </a:r>
            <a:r>
              <a:rPr lang="ru-RU" sz="3200" b="1" dirty="0" err="1" smtClean="0">
                <a:solidFill>
                  <a:srgbClr val="C00000"/>
                </a:solidFill>
                <a:latin typeface="Arial Black" pitchFamily="34" charset="0"/>
              </a:rPr>
              <a:t>сформированности</a:t>
            </a:r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</a:rPr>
              <a:t>  достиг его навык чтения, на сколько быстро и адекватно он понимает смысл текста или не понимает совсем).</a:t>
            </a: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  <a:latin typeface="Arial Black" pitchFamily="34" charset="0"/>
              </a:rPr>
              <a:t>   </a:t>
            </a:r>
            <a:r>
              <a:rPr lang="ru-RU" sz="2000" b="1" i="1" dirty="0" smtClean="0">
                <a:solidFill>
                  <a:srgbClr val="C00000"/>
                </a:solidFill>
                <a:latin typeface="Arial Black" pitchFamily="34" charset="0"/>
              </a:rPr>
              <a:t>Кандидат психологических наук Л. А. </a:t>
            </a:r>
            <a:r>
              <a:rPr lang="ru-RU" sz="2000" b="1" i="1" dirty="0" err="1" smtClean="0">
                <a:solidFill>
                  <a:srgbClr val="C00000"/>
                </a:solidFill>
                <a:latin typeface="Arial Black" pitchFamily="34" charset="0"/>
              </a:rPr>
              <a:t>Ясюкова</a:t>
            </a:r>
            <a:endParaRPr lang="ru-RU" sz="5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G:\ДЛЯ ПРЕЗЕНТАЦИЙ\Организатор клипов (Microsoft)\bd19976_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5536" y="1428258"/>
            <a:ext cx="8352928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lang="ru-RU" sz="16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</a:pPr>
            <a:r>
              <a:rPr lang="ru-RU" sz="66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Методика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</a:pPr>
            <a:r>
              <a:rPr lang="ru-RU" sz="66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6600" dirty="0" err="1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Эббингауза</a:t>
            </a:r>
            <a:r>
              <a:rPr lang="ru-RU" sz="66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– </a:t>
            </a:r>
            <a:r>
              <a:rPr lang="ru-RU" sz="6600" dirty="0" err="1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Ясюковой</a:t>
            </a:r>
            <a:endParaRPr lang="ru-RU" sz="6600" b="1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1129</Words>
  <Application>Microsoft Office PowerPoint</Application>
  <PresentationFormat>Экран (4:3)</PresentationFormat>
  <Paragraphs>248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root</cp:lastModifiedBy>
  <cp:revision>53</cp:revision>
  <dcterms:modified xsi:type="dcterms:W3CDTF">2012-10-17T08:36:16Z</dcterms:modified>
</cp:coreProperties>
</file>